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ayout>
        <c:manualLayout>
          <c:layoutTarget val="inner"/>
          <c:xMode val="edge"/>
          <c:yMode val="edge"/>
          <c:x val="0.01087"/>
          <c:y val="0.02641"/>
          <c:w val="0.97826"/>
          <c:h val="0.870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 (sample data)</c:v>
                </c:pt>
              </c:strCache>
            </c:strRef>
          </c:tx>
          <c:spPr>
            <a:solidFill>
              <a:srgbClr val="C9EE57"/>
            </a:solidFill>
            <a:ln>
              <a:noFill/>
            </a:ln>
          </c:spPr>
          <c:dPt>
            <c:idx val="2"/>
            <c:spPr>
              <a:solidFill>
                <a:srgbClr val="6E8C1A"/>
              </a:solidFill>
              <a:ln>
                <a:noFill/>
              </a:ln>
            </c:spPr>
          </c:dPt>
          <c:cat>
            <c:strRef>
              <c:f>Sheet1!$A$2:$A$7</c:f>
              <c:strCache>
                <c:ptCount val="6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49.6</c:v>
                </c:pt>
                <c:pt idx="1">
                  <c:v>65.7</c:v>
                </c:pt>
                <c:pt idx="2">
                  <c:v>100.0</c:v>
                </c:pt>
                <c:pt idx="3">
                  <c:v>47.7</c:v>
                </c:pt>
                <c:pt idx="4">
                  <c:v>96.2</c:v>
                </c:pt>
                <c:pt idx="5">
                  <c:v>47.6</c:v>
                </c:pt>
              </c:numCache>
            </c:numRef>
          </c:val>
        </c:ser>
        <c:gapWidth val="36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19050">
            <a:solidFill>
              <a:srgbClr val="F2F0E7"/>
            </a:solidFill>
          </a:ln>
        </c:spPr>
        <c:txPr>
          <a:bodyPr/>
          <a:lstStyle/>
          <a:p>
            <a:pPr>
              <a:defRPr sz="1500" b="0">
                <a:solidFill>
                  <a:srgbClr val="F2F0E7"/>
                </a:solidFill>
                <a:latin typeface="Arial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00.0"/>
          <c:min val="0.0"/>
        </c:scaling>
        <c:delete/>
        <c:axPos val="l"/>
        <c:majorTickMark val="out"/>
        <c:minorTickMark val="none"/>
        <c:tickLblPos val="none"/>
        <c:spPr>
          <a:ln>
            <a:noFill/>
          </a:ln>
        </c:sp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72500" y="3619500"/>
            <a:ext cx="4953000" cy="4953000"/>
          </a:xfrm>
          <a:prstGeom prst="ellipse">
            <a:avLst/>
          </a:prstGeom>
          <a:solidFill>
            <a:srgbClr val="C9EE57">
              <a:alpha val="12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52500" y="1524000"/>
            <a:ext cx="95250" cy="2857500"/>
          </a:xfrm>
          <a:prstGeom prst="rect">
            <a:avLst/>
          </a:prstGeom>
          <a:solidFill>
            <a:srgbClr val="C9EE5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SEED DECK · 2026"/>
          <p:cNvSpPr txBox="1"/>
          <p:nvPr/>
        </p:nvSpPr>
        <p:spPr>
          <a:xfrm>
            <a:off x="952500" y="1133475"/>
            <a:ext cx="258649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C9EE57"/>
                </a:solidFill>
                <a:latin typeface="Roboto Mono"/>
                <a:ea typeface="Roboto Mono"/>
                <a:cs typeface="Roboto Mono"/>
              </a:rPr>
              <a:t>SEED DECK · 2026</a:t>
            </a:r>
          </a:p>
        </p:txBody>
      </p:sp>
      <p:sp>
        <p:nvSpPr>
          <p:cNvPr id="5" name="Text: Kiran Solar"/>
          <p:cNvSpPr txBox="1"/>
          <p:nvPr/>
        </p:nvSpPr>
        <p:spPr>
          <a:xfrm>
            <a:off x="952500" y="1561671"/>
            <a:ext cx="7829169" cy="162103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1200" b="1" i="0" spc="-405">
                <a:solidFill>
                  <a:srgbClr val="F2F0E7"/>
                </a:solidFill>
                <a:latin typeface="Arial"/>
                <a:ea typeface="Arial"/>
                <a:cs typeface="Arial"/>
              </a:rPr>
              <a:t>Kiran Solar</a:t>
            </a:r>
          </a:p>
        </p:txBody>
      </p:sp>
      <p:sp>
        <p:nvSpPr>
          <p:cNvPr id="6" name="Text: Rooftop solar for small shops"/>
          <p:cNvSpPr txBox="1"/>
          <p:nvPr/>
        </p:nvSpPr>
        <p:spPr>
          <a:xfrm>
            <a:off x="952500" y="3866007"/>
            <a:ext cx="4380133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F2F0E7"/>
                </a:solidFill>
                <a:latin typeface="Arial"/>
                <a:ea typeface="Arial"/>
                <a:cs typeface="Arial"/>
              </a:rPr>
              <a:t>Rooftop solar for small shops</a:t>
            </a:r>
          </a:p>
        </p:txBody>
      </p:sp>
      <p:sp>
        <p:nvSpPr>
          <p:cNvPr id="7" name="Text: Presented by Ishita Rao · Octo"/>
          <p:cNvSpPr txBox="1"/>
          <p:nvPr/>
        </p:nvSpPr>
        <p:spPr>
          <a:xfrm>
            <a:off x="952500" y="5895975"/>
            <a:ext cx="481646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8A8F85"/>
                </a:solidFill>
                <a:latin typeface="Roboto Mono"/>
                <a:ea typeface="Roboto Mono"/>
                <a:cs typeface="Roboto Mono"/>
              </a:rPr>
              <a:t>Presented by Ishita Rao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72500" y="3619500"/>
            <a:ext cx="4953000" cy="4953000"/>
          </a:xfrm>
          <a:prstGeom prst="ellipse">
            <a:avLst/>
          </a:prstGeom>
          <a:solidFill>
            <a:srgbClr val="C9EE57">
              <a:alpha val="12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A8F85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4" name="Text: AGENDA"/>
          <p:cNvSpPr txBox="1"/>
          <p:nvPr/>
        </p:nvSpPr>
        <p:spPr>
          <a:xfrm>
            <a:off x="952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C9EE57"/>
                </a:solidFill>
                <a:latin typeface="Roboto Mono"/>
                <a:ea typeface="Roboto Mono"/>
                <a:cs typeface="Roboto Mono"/>
              </a:rPr>
              <a:t>AGENDA</a:t>
            </a:r>
          </a:p>
        </p:txBody>
      </p:sp>
      <p:sp>
        <p:nvSpPr>
          <p:cNvPr id="5" name="Text: Today"/>
          <p:cNvSpPr txBox="1"/>
          <p:nvPr/>
        </p:nvSpPr>
        <p:spPr>
          <a:xfrm>
            <a:off x="952500" y="1124902"/>
            <a:ext cx="2556506" cy="9834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750" b="1" i="0" spc="-270">
                <a:solidFill>
                  <a:srgbClr val="F2F0E7"/>
                </a:solidFill>
                <a:latin typeface="Arial"/>
                <a:ea typeface="Arial"/>
                <a:cs typeface="Arial"/>
              </a:rPr>
              <a:t>Today</a:t>
            </a:r>
          </a:p>
        </p:txBody>
      </p:sp>
      <p:sp>
        <p:nvSpPr>
          <p:cNvPr id="6" name="Text: 01"/>
          <p:cNvSpPr txBox="1"/>
          <p:nvPr/>
        </p:nvSpPr>
        <p:spPr>
          <a:xfrm>
            <a:off x="952500" y="2857119"/>
            <a:ext cx="58048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C9EE5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Text: Problem"/>
          <p:cNvSpPr txBox="1"/>
          <p:nvPr/>
        </p:nvSpPr>
        <p:spPr>
          <a:xfrm>
            <a:off x="2000250" y="2857119"/>
            <a:ext cx="1882608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2F0E7"/>
                </a:solidFill>
                <a:latin typeface="Arial"/>
                <a:ea typeface="Arial"/>
                <a:cs typeface="Arial"/>
              </a:rPr>
              <a:t>Problem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952500" y="3486150"/>
            <a:ext cx="10287000" cy="0"/>
          </a:xfrm>
          <a:prstGeom prst="line">
            <a:avLst/>
          </a:prstGeom>
          <a:ln w="9525">
            <a:solidFill>
              <a:srgbClr val="F2F0E7">
                <a:alpha val="25000"/>
              </a:srgbClr>
            </a:solidFill>
          </a:ln>
        </p:spPr>
      </p:cxnSp>
      <p:sp>
        <p:nvSpPr>
          <p:cNvPr id="9" name="Text: 02"/>
          <p:cNvSpPr txBox="1"/>
          <p:nvPr/>
        </p:nvSpPr>
        <p:spPr>
          <a:xfrm>
            <a:off x="952500" y="3733419"/>
            <a:ext cx="58048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C9EE5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Text: Solution"/>
          <p:cNvSpPr txBox="1"/>
          <p:nvPr/>
        </p:nvSpPr>
        <p:spPr>
          <a:xfrm>
            <a:off x="2000250" y="3733419"/>
            <a:ext cx="1881744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2F0E7"/>
                </a:solidFill>
                <a:latin typeface="Arial"/>
                <a:ea typeface="Arial"/>
                <a:cs typeface="Arial"/>
              </a:rPr>
              <a:t>Solution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952500" y="4362450"/>
            <a:ext cx="10287000" cy="0"/>
          </a:xfrm>
          <a:prstGeom prst="line">
            <a:avLst/>
          </a:prstGeom>
          <a:ln w="9525">
            <a:solidFill>
              <a:srgbClr val="F2F0E7">
                <a:alpha val="25000"/>
              </a:srgbClr>
            </a:solidFill>
          </a:ln>
        </p:spPr>
      </p:cxnSp>
      <p:sp>
        <p:nvSpPr>
          <p:cNvPr id="12" name="Text: 03"/>
          <p:cNvSpPr txBox="1"/>
          <p:nvPr/>
        </p:nvSpPr>
        <p:spPr>
          <a:xfrm>
            <a:off x="952500" y="4609719"/>
            <a:ext cx="58048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C9EE57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3" name="Text: Market"/>
          <p:cNvSpPr txBox="1"/>
          <p:nvPr/>
        </p:nvSpPr>
        <p:spPr>
          <a:xfrm>
            <a:off x="2000250" y="4609719"/>
            <a:ext cx="1524281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2F0E7"/>
                </a:solidFill>
                <a:latin typeface="Arial"/>
                <a:ea typeface="Arial"/>
                <a:cs typeface="Arial"/>
              </a:rPr>
              <a:t>Market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952500" y="5238750"/>
            <a:ext cx="10287000" cy="0"/>
          </a:xfrm>
          <a:prstGeom prst="line">
            <a:avLst/>
          </a:prstGeom>
          <a:ln w="9525">
            <a:solidFill>
              <a:srgbClr val="F2F0E7">
                <a:alpha val="25000"/>
              </a:srgbClr>
            </a:solidFill>
          </a:ln>
        </p:spPr>
      </p:cxnSp>
      <p:sp>
        <p:nvSpPr>
          <p:cNvPr id="15" name="Text: 04"/>
          <p:cNvSpPr txBox="1"/>
          <p:nvPr/>
        </p:nvSpPr>
        <p:spPr>
          <a:xfrm>
            <a:off x="952500" y="5486019"/>
            <a:ext cx="58048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C9EE57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6" name="Text: Ask"/>
          <p:cNvSpPr txBox="1"/>
          <p:nvPr/>
        </p:nvSpPr>
        <p:spPr>
          <a:xfrm>
            <a:off x="2000250" y="5486019"/>
            <a:ext cx="883837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F2F0E7"/>
                </a:solidFill>
                <a:latin typeface="Arial"/>
                <a:ea typeface="Arial"/>
                <a:cs typeface="Arial"/>
              </a:rPr>
              <a:t>Ask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952500" y="6115050"/>
            <a:ext cx="10287000" cy="0"/>
          </a:xfrm>
          <a:prstGeom prst="line">
            <a:avLst/>
          </a:prstGeom>
          <a:ln w="9525">
            <a:solidFill>
              <a:srgbClr val="F2F0E7">
                <a:alpha val="25000"/>
              </a:srgbClr>
            </a:solidFill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72500" y="3619500"/>
            <a:ext cx="4953000" cy="4953000"/>
          </a:xfrm>
          <a:prstGeom prst="ellipse">
            <a:avLst/>
          </a:prstGeom>
          <a:solidFill>
            <a:srgbClr val="C9EE57">
              <a:alpha val="12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A8F85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4" name="Text: DATA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C9EE57"/>
                </a:solidFill>
                <a:latin typeface="Roboto Mono"/>
                <a:ea typeface="Roboto Mono"/>
                <a:cs typeface="Roboto Mono"/>
              </a:rPr>
              <a:t>DATA</a:t>
            </a:r>
          </a:p>
        </p:txBody>
      </p:sp>
      <p:sp>
        <p:nvSpPr>
          <p:cNvPr id="5" name="Text: Pilot installs by month"/>
          <p:cNvSpPr txBox="1"/>
          <p:nvPr/>
        </p:nvSpPr>
        <p:spPr>
          <a:xfrm>
            <a:off x="952500" y="1211675"/>
            <a:ext cx="7556754" cy="75842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00" b="1" i="0" spc="-63">
                <a:solidFill>
                  <a:srgbClr val="F2F0E7"/>
                </a:solidFill>
                <a:latin typeface="Arial"/>
                <a:ea typeface="Arial"/>
                <a:cs typeface="Arial"/>
              </a:rPr>
              <a:t>Pilot installs by month</a:t>
            </a:r>
          </a:p>
        </p:txBody>
      </p:sp>
      <p:graphicFrame>
        <p:nvGraphicFramePr>
          <p:cNvPr id="6" name="Bar chart (sample data)"/>
          <p:cNvGraphicFramePr>
            <a:graphicFrameLocks noGrp="1"/>
          </p:cNvGraphicFramePr>
          <p:nvPr/>
        </p:nvGraphicFramePr>
        <p:xfrm>
          <a:off x="666750" y="2669858"/>
          <a:ext cx="8763000" cy="360711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: Sample data —"/>
          <p:cNvSpPr txBox="1"/>
          <p:nvPr/>
        </p:nvSpPr>
        <p:spPr>
          <a:xfrm>
            <a:off x="9566697" y="2276475"/>
            <a:ext cx="1672803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8A8F85"/>
                </a:solidFill>
                <a:latin typeface="Roboto Mono"/>
                <a:ea typeface="Roboto Mono"/>
                <a:cs typeface="Roboto Mono"/>
              </a:rPr>
              <a:t>Sample data —</a:t>
            </a:r>
          </a:p>
        </p:txBody>
      </p:sp>
      <p:sp>
        <p:nvSpPr>
          <p:cNvPr id="8" name="Text: replace with yours"/>
          <p:cNvSpPr txBox="1"/>
          <p:nvPr/>
        </p:nvSpPr>
        <p:spPr>
          <a:xfrm>
            <a:off x="8937965" y="2543175"/>
            <a:ext cx="230153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500" b="0" i="0">
                <a:solidFill>
                  <a:srgbClr val="8A8F85"/>
                </a:solidFill>
                <a:latin typeface="Roboto Mono"/>
                <a:ea typeface="Roboto Mono"/>
                <a:cs typeface="Roboto Mono"/>
              </a:rPr>
              <a:t>replace with yours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72500" y="3619500"/>
            <a:ext cx="4953000" cy="4953000"/>
          </a:xfrm>
          <a:prstGeom prst="ellipse">
            <a:avLst/>
          </a:prstGeom>
          <a:solidFill>
            <a:srgbClr val="C9EE57">
              <a:alpha val="12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A8F85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4" name="Text: TEAM"/>
          <p:cNvSpPr txBox="1"/>
          <p:nvPr/>
        </p:nvSpPr>
        <p:spPr>
          <a:xfrm>
            <a:off x="952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C9EE57"/>
                </a:solidFill>
                <a:latin typeface="Roboto Mono"/>
                <a:ea typeface="Roboto Mono"/>
                <a:cs typeface="Roboto Mono"/>
              </a:rPr>
              <a:t>TEAM</a:t>
            </a:r>
          </a:p>
        </p:txBody>
      </p:sp>
      <p:sp>
        <p:nvSpPr>
          <p:cNvPr id="5" name="Text: The people"/>
          <p:cNvSpPr txBox="1"/>
          <p:nvPr/>
        </p:nvSpPr>
        <p:spPr>
          <a:xfrm>
            <a:off x="952500" y="1185672"/>
            <a:ext cx="3718296" cy="7905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 spc="-216">
                <a:solidFill>
                  <a:srgbClr val="F2F0E7"/>
                </a:solidFill>
                <a:latin typeface="Arial"/>
                <a:ea typeface="Arial"/>
                <a:cs typeface="Arial"/>
              </a:rPr>
              <a:t>The people</a:t>
            </a:r>
          </a:p>
        </p:txBody>
      </p:sp>
      <p:sp>
        <p:nvSpPr>
          <p:cNvPr id="6" name="Oval 5"/>
          <p:cNvSpPr/>
          <p:nvPr/>
        </p:nvSpPr>
        <p:spPr>
          <a:xfrm>
            <a:off x="952500" y="2571750"/>
            <a:ext cx="1714500" cy="1714500"/>
          </a:xfrm>
          <a:prstGeom prst="ellipse">
            <a:avLst/>
          </a:prstGeom>
          <a:solidFill>
            <a:srgbClr val="C9EE5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: IR"/>
          <p:cNvSpPr txBox="1"/>
          <p:nvPr/>
        </p:nvSpPr>
        <p:spPr>
          <a:xfrm>
            <a:off x="1447800" y="3112389"/>
            <a:ext cx="723900" cy="7048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IR</a:t>
            </a:r>
          </a:p>
        </p:txBody>
      </p:sp>
      <p:sp>
        <p:nvSpPr>
          <p:cNvPr id="8" name="Text: Ishita Rao"/>
          <p:cNvSpPr txBox="1"/>
          <p:nvPr/>
        </p:nvSpPr>
        <p:spPr>
          <a:xfrm>
            <a:off x="1139777" y="4537138"/>
            <a:ext cx="1339946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2F0E7"/>
                </a:solidFill>
                <a:latin typeface="Arial"/>
                <a:ea typeface="Arial"/>
                <a:cs typeface="Arial"/>
              </a:rPr>
              <a:t>Ishita Rao</a:t>
            </a:r>
          </a:p>
        </p:txBody>
      </p:sp>
      <p:sp>
        <p:nvSpPr>
          <p:cNvPr id="9" name="Text: Lead"/>
          <p:cNvSpPr txBox="1"/>
          <p:nvPr/>
        </p:nvSpPr>
        <p:spPr>
          <a:xfrm>
            <a:off x="1540699" y="4912995"/>
            <a:ext cx="538103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8A8F85"/>
                </a:solidFill>
                <a:latin typeface="Arial"/>
                <a:ea typeface="Arial"/>
                <a:cs typeface="Arial"/>
              </a:rPr>
              <a:t>Lead</a:t>
            </a:r>
          </a:p>
        </p:txBody>
      </p:sp>
      <p:sp>
        <p:nvSpPr>
          <p:cNvPr id="10" name="Oval 9"/>
          <p:cNvSpPr/>
          <p:nvPr/>
        </p:nvSpPr>
        <p:spPr>
          <a:xfrm>
            <a:off x="3524250" y="2571750"/>
            <a:ext cx="1714500" cy="1714500"/>
          </a:xfrm>
          <a:prstGeom prst="ellipse">
            <a:avLst/>
          </a:prstGeom>
          <a:solidFill>
            <a:srgbClr val="6E8C1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: RD"/>
          <p:cNvSpPr txBox="1"/>
          <p:nvPr/>
        </p:nvSpPr>
        <p:spPr>
          <a:xfrm>
            <a:off x="3878180" y="3112389"/>
            <a:ext cx="1006640" cy="7048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RD</a:t>
            </a:r>
          </a:p>
        </p:txBody>
      </p:sp>
      <p:sp>
        <p:nvSpPr>
          <p:cNvPr id="12" name="Text: Rohan Desai"/>
          <p:cNvSpPr txBox="1"/>
          <p:nvPr/>
        </p:nvSpPr>
        <p:spPr>
          <a:xfrm>
            <a:off x="3537405" y="4537138"/>
            <a:ext cx="1688190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2F0E7"/>
                </a:solidFill>
                <a:latin typeface="Arial"/>
                <a:ea typeface="Arial"/>
                <a:cs typeface="Arial"/>
              </a:rPr>
              <a:t>Rohan Desai</a:t>
            </a:r>
          </a:p>
        </p:txBody>
      </p:sp>
      <p:sp>
        <p:nvSpPr>
          <p:cNvPr id="13" name="Text: Design"/>
          <p:cNvSpPr txBox="1"/>
          <p:nvPr/>
        </p:nvSpPr>
        <p:spPr>
          <a:xfrm>
            <a:off x="4027847" y="4912995"/>
            <a:ext cx="707306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8A8F85"/>
                </a:solidFill>
                <a:latin typeface="Arial"/>
                <a:ea typeface="Arial"/>
                <a:cs typeface="Arial"/>
              </a:rPr>
              <a:t>Design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2571750"/>
            <a:ext cx="1714500" cy="1714500"/>
          </a:xfrm>
          <a:prstGeom prst="ellipse">
            <a:avLst/>
          </a:prstGeom>
          <a:solidFill>
            <a:srgbClr val="6A7E3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: AG"/>
          <p:cNvSpPr txBox="1"/>
          <p:nvPr/>
        </p:nvSpPr>
        <p:spPr>
          <a:xfrm>
            <a:off x="6431280" y="3112389"/>
            <a:ext cx="1043940" cy="7048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AG</a:t>
            </a:r>
          </a:p>
        </p:txBody>
      </p:sp>
      <p:sp>
        <p:nvSpPr>
          <p:cNvPr id="16" name="Text: Ananya Ghosh"/>
          <p:cNvSpPr txBox="1"/>
          <p:nvPr/>
        </p:nvSpPr>
        <p:spPr>
          <a:xfrm>
            <a:off x="5973011" y="4537138"/>
            <a:ext cx="1960477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2F0E7"/>
                </a:solidFill>
                <a:latin typeface="Arial"/>
                <a:ea typeface="Arial"/>
                <a:cs typeface="Arial"/>
              </a:rPr>
              <a:t>Ananya Ghosh</a:t>
            </a:r>
          </a:p>
        </p:txBody>
      </p:sp>
      <p:sp>
        <p:nvSpPr>
          <p:cNvPr id="17" name="Text: Engineering"/>
          <p:cNvSpPr txBox="1"/>
          <p:nvPr/>
        </p:nvSpPr>
        <p:spPr>
          <a:xfrm>
            <a:off x="6374947" y="4912995"/>
            <a:ext cx="1156606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8A8F85"/>
                </a:solidFill>
                <a:latin typeface="Arial"/>
                <a:ea typeface="Arial"/>
                <a:cs typeface="Arial"/>
              </a:rPr>
              <a:t>Engineering</a:t>
            </a:r>
          </a:p>
        </p:txBody>
      </p:sp>
      <p:sp>
        <p:nvSpPr>
          <p:cNvPr id="18" name="Oval 17"/>
          <p:cNvSpPr/>
          <p:nvPr/>
        </p:nvSpPr>
        <p:spPr>
          <a:xfrm>
            <a:off x="8667750" y="2571750"/>
            <a:ext cx="1714500" cy="1714500"/>
          </a:xfrm>
          <a:prstGeom prst="ellipse">
            <a:avLst/>
          </a:prstGeom>
          <a:solidFill>
            <a:srgbClr val="3C4C15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Text: AB"/>
          <p:cNvSpPr txBox="1"/>
          <p:nvPr/>
        </p:nvSpPr>
        <p:spPr>
          <a:xfrm>
            <a:off x="9021680" y="3112389"/>
            <a:ext cx="1006640" cy="7048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AB</a:t>
            </a:r>
          </a:p>
        </p:txBody>
      </p:sp>
      <p:sp>
        <p:nvSpPr>
          <p:cNvPr id="20" name="Text: Arjun Bhat"/>
          <p:cNvSpPr txBox="1"/>
          <p:nvPr/>
        </p:nvSpPr>
        <p:spPr>
          <a:xfrm>
            <a:off x="8809802" y="4537138"/>
            <a:ext cx="1430396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F2F0E7"/>
                </a:solidFill>
                <a:latin typeface="Arial"/>
                <a:ea typeface="Arial"/>
                <a:cs typeface="Arial"/>
              </a:rPr>
              <a:t>Arjun Bhat</a:t>
            </a:r>
          </a:p>
        </p:txBody>
      </p:sp>
      <p:sp>
        <p:nvSpPr>
          <p:cNvPr id="21" name="Text: Research"/>
          <p:cNvSpPr txBox="1"/>
          <p:nvPr/>
        </p:nvSpPr>
        <p:spPr>
          <a:xfrm>
            <a:off x="9057521" y="4912995"/>
            <a:ext cx="934958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8A8F85"/>
                </a:solidFill>
                <a:latin typeface="Arial"/>
                <a:ea typeface="Arial"/>
                <a:cs typeface="Arial"/>
              </a:rPr>
              <a:t>Research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72500" y="3619500"/>
            <a:ext cx="4953000" cy="4953000"/>
          </a:xfrm>
          <a:prstGeom prst="ellipse">
            <a:avLst/>
          </a:prstGeom>
          <a:solidFill>
            <a:srgbClr val="C9EE57">
              <a:alpha val="12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8A8F85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4" name="Text: Thank you"/>
          <p:cNvSpPr txBox="1"/>
          <p:nvPr/>
        </p:nvSpPr>
        <p:spPr>
          <a:xfrm>
            <a:off x="952500" y="2059305"/>
            <a:ext cx="8864346" cy="19478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0" b="1" i="0" spc="-541">
                <a:solidFill>
                  <a:srgbClr val="F2F0E7"/>
                </a:solidFill>
                <a:latin typeface="Arial"/>
                <a:ea typeface="Arial"/>
                <a:cs typeface="Arial"/>
              </a:rPr>
              <a:t>Thank you</a:t>
            </a:r>
          </a:p>
        </p:txBody>
      </p:sp>
      <p:sp>
        <p:nvSpPr>
          <p:cNvPr id="5" name="Text: Questions? Let’s talk."/>
          <p:cNvSpPr txBox="1"/>
          <p:nvPr/>
        </p:nvSpPr>
        <p:spPr>
          <a:xfrm>
            <a:off x="952500" y="4164711"/>
            <a:ext cx="3637465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0" i="0">
                <a:solidFill>
                  <a:srgbClr val="F2F0E7"/>
                </a:solidFill>
                <a:latin typeface="Arial"/>
                <a:ea typeface="Arial"/>
                <a:cs typeface="Arial"/>
              </a:rPr>
              <a:t>Questions? Let’s talk.</a:t>
            </a:r>
          </a:p>
        </p:txBody>
      </p:sp>
      <p:sp>
        <p:nvSpPr>
          <p:cNvPr id="6" name="Text: yourname@yourdomain.com · +91 "/>
          <p:cNvSpPr txBox="1"/>
          <p:nvPr/>
        </p:nvSpPr>
        <p:spPr>
          <a:xfrm>
            <a:off x="952500" y="5093970"/>
            <a:ext cx="6224821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0" i="0">
                <a:solidFill>
                  <a:srgbClr val="8A8F85"/>
                </a:solidFill>
                <a:latin typeface="Roboto Mono"/>
                <a:ea typeface="Roboto Mono"/>
                <a:cs typeface="Roboto Mono"/>
              </a:rPr>
              <a:t>yourname@yourdomain.com · +91 98765 43210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Kiran Solar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