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5F2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Blockchain, Simply"/>
          <p:cNvSpPr txBox="1"/>
          <p:nvPr/>
        </p:nvSpPr>
        <p:spPr>
          <a:xfrm>
            <a:off x="571500" y="6491288"/>
            <a:ext cx="1633398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Cormorant Garamond"/>
                <a:ea typeface="Cormorant Garamond"/>
                <a:cs typeface="Cormorant Garamond"/>
              </a:rPr>
              <a:t>Blockchain, Simply</a:t>
            </a:r>
          </a:p>
        </p:txBody>
      </p:sp>
      <p:sp>
        <p:nvSpPr>
          <p:cNvPr id="4" name="Text: 01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Roboto Mono"/>
                <a:ea typeface="Roboto Mono"/>
                <a:cs typeface="Roboto Mono"/>
              </a:rPr>
              <a:t>01</a:t>
            </a:r>
          </a:p>
        </p:txBody>
      </p:sp>
      <p:sp>
        <p:nvSpPr>
          <p:cNvPr id="5" name="Text: SEMINAR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D23F"/>
                </a:solidFill>
                <a:latin typeface="Roboto Mono"/>
                <a:ea typeface="Roboto Mono"/>
                <a:cs typeface="Roboto Mono"/>
              </a:rPr>
              <a:t>SEMINAR</a:t>
            </a:r>
          </a:p>
        </p:txBody>
      </p:sp>
      <p:sp>
        <p:nvSpPr>
          <p:cNvPr id="6" name="Text: Blockchain,"/>
          <p:cNvSpPr txBox="1"/>
          <p:nvPr/>
        </p:nvSpPr>
        <p:spPr>
          <a:xfrm>
            <a:off x="952500" y="1574777"/>
            <a:ext cx="6780371" cy="17039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900" b="0" i="0" spc="-109">
                <a:solidFill>
                  <a:srgbClr val="F5F2EA"/>
                </a:solidFill>
                <a:latin typeface="Cormorant Garamond"/>
                <a:ea typeface="Cormorant Garamond"/>
                <a:cs typeface="Cormorant Garamond"/>
              </a:rPr>
              <a:t>Blockchain,</a:t>
            </a:r>
          </a:p>
        </p:txBody>
      </p:sp>
      <p:sp>
        <p:nvSpPr>
          <p:cNvPr id="7" name="Text: Simply"/>
          <p:cNvSpPr txBox="1"/>
          <p:nvPr/>
        </p:nvSpPr>
        <p:spPr>
          <a:xfrm>
            <a:off x="952500" y="2902744"/>
            <a:ext cx="3676117" cy="15235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0" i="0" spc="-98">
                <a:solidFill>
                  <a:srgbClr val="F5F2EA"/>
                </a:solidFill>
                <a:latin typeface="Cormorant Garamond"/>
                <a:ea typeface="Cormorant Garamond"/>
                <a:cs typeface="Cormorant Garamond"/>
              </a:rPr>
              <a:t>Simply</a:t>
            </a:r>
          </a:p>
        </p:txBody>
      </p:sp>
      <p:sp>
        <p:nvSpPr>
          <p:cNvPr id="8" name="Text: A seminar for first-year stude"/>
          <p:cNvSpPr txBox="1"/>
          <p:nvPr/>
        </p:nvSpPr>
        <p:spPr>
          <a:xfrm>
            <a:off x="952500" y="5052060"/>
            <a:ext cx="4296575" cy="3893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5F2EA"/>
                </a:solidFill>
                <a:latin typeface="Cormorant Garamond"/>
                <a:ea typeface="Cormorant Garamond"/>
                <a:cs typeface="Cormorant Garamond"/>
              </a:rPr>
              <a:t>A seminar for first-year students</a:t>
            </a:r>
          </a:p>
        </p:txBody>
      </p:sp>
      <p:sp>
        <p:nvSpPr>
          <p:cNvPr id="9" name="Text: Presented by Rohan Desa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A9B3F1"/>
                </a:solidFill>
                <a:latin typeface="Roboto Mono"/>
                <a:ea typeface="Roboto Mono"/>
                <a:cs typeface="Roboto Mono"/>
              </a:rPr>
              <a:t>Presented by Rohan Desai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5F2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Blockchain, Simply"/>
          <p:cNvSpPr txBox="1"/>
          <p:nvPr/>
        </p:nvSpPr>
        <p:spPr>
          <a:xfrm>
            <a:off x="571500" y="6491288"/>
            <a:ext cx="1633398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Cormorant Garamond"/>
                <a:ea typeface="Cormorant Garamond"/>
                <a:cs typeface="Cormorant Garamond"/>
              </a:rPr>
              <a:t>Blockchain, Simply</a:t>
            </a:r>
          </a:p>
        </p:txBody>
      </p:sp>
      <p:sp>
        <p:nvSpPr>
          <p:cNvPr id="4" name="Text: 02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2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How blocks link"/>
          <p:cNvSpPr txBox="1"/>
          <p:nvPr/>
        </p:nvSpPr>
        <p:spPr>
          <a:xfrm>
            <a:off x="952500" y="2678906"/>
            <a:ext cx="9865299" cy="17549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50" b="0" i="0" spc="-112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How blocks link</a:t>
            </a:r>
          </a:p>
        </p:txBody>
      </p:sp>
      <p:sp>
        <p:nvSpPr>
          <p:cNvPr id="7" name="Text: SECTION 02"/>
          <p:cNvSpPr txBox="1"/>
          <p:nvPr/>
        </p:nvSpPr>
        <p:spPr>
          <a:xfrm>
            <a:off x="952500" y="2121218"/>
            <a:ext cx="22176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SECTION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5F2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Blockchain, Simply"/>
          <p:cNvSpPr txBox="1"/>
          <p:nvPr/>
        </p:nvSpPr>
        <p:spPr>
          <a:xfrm>
            <a:off x="571500" y="6491288"/>
            <a:ext cx="1633398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Cormorant Garamond"/>
                <a:ea typeface="Cormorant Garamond"/>
                <a:cs typeface="Cormorant Garamond"/>
              </a:rPr>
              <a:t>Blockchain, Simply</a:t>
            </a:r>
          </a:p>
        </p:txBody>
      </p:sp>
      <p:sp>
        <p:nvSpPr>
          <p:cNvPr id="4" name="Text: 03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FD23F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193006"/>
            <a:ext cx="5153396" cy="8291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0" i="0" spc="-52">
                <a:solidFill>
                  <a:srgbClr val="F5F2EA"/>
                </a:solidFill>
                <a:latin typeface="Cormorant Garamond"/>
                <a:ea typeface="Cormorant Garamond"/>
                <a:cs typeface="Cormorant Garamond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FFD2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What it is"/>
          <p:cNvSpPr txBox="1"/>
          <p:nvPr/>
        </p:nvSpPr>
        <p:spPr>
          <a:xfrm>
            <a:off x="1600495" y="3533299"/>
            <a:ext cx="1085259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What it is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0B1A7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How blocks link"/>
          <p:cNvSpPr txBox="1"/>
          <p:nvPr/>
        </p:nvSpPr>
        <p:spPr>
          <a:xfrm>
            <a:off x="3813211" y="3533299"/>
            <a:ext cx="1803328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How blocks link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2917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Uses"/>
          <p:cNvSpPr txBox="1"/>
          <p:nvPr/>
        </p:nvSpPr>
        <p:spPr>
          <a:xfrm>
            <a:off x="7009434" y="3533299"/>
            <a:ext cx="554382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Uses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0F239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Limits"/>
          <p:cNvSpPr txBox="1"/>
          <p:nvPr/>
        </p:nvSpPr>
        <p:spPr>
          <a:xfrm>
            <a:off x="9489060" y="3533299"/>
            <a:ext cx="738630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Limits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87302"/>
            <a:ext cx="7563636" cy="34309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F5F2EA"/>
                </a:solidFill>
                <a:latin typeface="Cormorant Garamond"/>
                <a:ea typeface="Cormorant Garamond"/>
                <a:cs typeface="Cormorant Garamond"/>
              </a:rPr>
              <a:t>Each stage has an owner, a deadline and a clear definition of done.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5F2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Blockchain, Simply"/>
          <p:cNvSpPr txBox="1"/>
          <p:nvPr/>
        </p:nvSpPr>
        <p:spPr>
          <a:xfrm>
            <a:off x="571500" y="6491288"/>
            <a:ext cx="1633398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Cormorant Garamond"/>
                <a:ea typeface="Cormorant Garamond"/>
                <a:cs typeface="Cormorant Garamond"/>
              </a:rPr>
              <a:t>Blockchain, Simply</a:t>
            </a:r>
          </a:p>
        </p:txBody>
      </p:sp>
      <p:sp>
        <p:nvSpPr>
          <p:cNvPr id="4" name="Text: 04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2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>
                <a:moveTo>
                  <a:pt x="12192000" y="6858000"/>
                </a:moveTo>
                <a:lnTo>
                  <a:pt x="0" y="6858000"/>
                </a:lnTo>
                <a:lnTo>
                  <a:pt x="0" y="3744025"/>
                </a:lnTo>
                <a:lnTo>
                  <a:pt x="174318" y="3396636"/>
                </a:lnTo>
                <a:lnTo>
                  <a:pt x="666950" y="2667281"/>
                </a:lnTo>
                <a:lnTo>
                  <a:pt x="1246662" y="2008662"/>
                </a:lnTo>
                <a:lnTo>
                  <a:pt x="1905281" y="1428950"/>
                </a:lnTo>
                <a:lnTo>
                  <a:pt x="2634636" y="936318"/>
                </a:lnTo>
                <a:lnTo>
                  <a:pt x="3426557" y="538936"/>
                </a:lnTo>
                <a:lnTo>
                  <a:pt x="4272872" y="244974"/>
                </a:lnTo>
                <a:lnTo>
                  <a:pt x="5165410" y="62605"/>
                </a:lnTo>
                <a:lnTo>
                  <a:pt x="6096000" y="0"/>
                </a:lnTo>
                <a:lnTo>
                  <a:pt x="7026590" y="62605"/>
                </a:lnTo>
                <a:lnTo>
                  <a:pt x="7919128" y="244974"/>
                </a:lnTo>
                <a:lnTo>
                  <a:pt x="8765443" y="538936"/>
                </a:lnTo>
                <a:lnTo>
                  <a:pt x="9557364" y="936318"/>
                </a:lnTo>
                <a:lnTo>
                  <a:pt x="10286719" y="1428950"/>
                </a:lnTo>
                <a:lnTo>
                  <a:pt x="10945338" y="2008662"/>
                </a:lnTo>
                <a:lnTo>
                  <a:pt x="11525050" y="2667281"/>
                </a:lnTo>
                <a:lnTo>
                  <a:pt x="12017682" y="3396636"/>
                </a:lnTo>
                <a:lnTo>
                  <a:pt x="12192000" y="3744025"/>
                </a:lnTo>
                <a:close/>
              </a:path>
            </a:pathLst>
          </a:custGeom>
          <a:solidFill>
            <a:srgbClr val="0B1A7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5280" y="1097280"/>
            <a:ext cx="11521440" cy="5760720"/>
          </a:xfrm>
          <a:custGeom>
            <a:avLst/>
            <a:gdLst/>
            <a:ahLst/>
            <a:cxnLst/>
            <a:rect l="0" t="0" r="r" b="b"/>
            <a:pathLst>
              <a:path w="11521440" h="5760720">
                <a:moveTo>
                  <a:pt x="11521440" y="5760720"/>
                </a:moveTo>
                <a:lnTo>
                  <a:pt x="11521440" y="5760720"/>
                </a:lnTo>
                <a:lnTo>
                  <a:pt x="0" y="5760720"/>
                </a:lnTo>
                <a:lnTo>
                  <a:pt x="0" y="5760720"/>
                </a:lnTo>
                <a:lnTo>
                  <a:pt x="52589" y="4979024"/>
                </a:lnTo>
                <a:lnTo>
                  <a:pt x="205778" y="4229292"/>
                </a:lnTo>
                <a:lnTo>
                  <a:pt x="452706" y="3518388"/>
                </a:lnTo>
                <a:lnTo>
                  <a:pt x="786507" y="2853174"/>
                </a:lnTo>
                <a:lnTo>
                  <a:pt x="1200318" y="2240516"/>
                </a:lnTo>
                <a:lnTo>
                  <a:pt x="1687276" y="1687276"/>
                </a:lnTo>
                <a:lnTo>
                  <a:pt x="2240516" y="1200318"/>
                </a:lnTo>
                <a:lnTo>
                  <a:pt x="2853174" y="786507"/>
                </a:lnTo>
                <a:lnTo>
                  <a:pt x="3518388" y="452706"/>
                </a:lnTo>
                <a:lnTo>
                  <a:pt x="4229292" y="205778"/>
                </a:lnTo>
                <a:lnTo>
                  <a:pt x="4979024" y="52589"/>
                </a:lnTo>
                <a:lnTo>
                  <a:pt x="5760720" y="0"/>
                </a:lnTo>
                <a:lnTo>
                  <a:pt x="6542416" y="52589"/>
                </a:lnTo>
                <a:lnTo>
                  <a:pt x="7292148" y="205778"/>
                </a:lnTo>
                <a:lnTo>
                  <a:pt x="8003052" y="452706"/>
                </a:lnTo>
                <a:lnTo>
                  <a:pt x="8668266" y="786507"/>
                </a:lnTo>
                <a:lnTo>
                  <a:pt x="9280924" y="1200318"/>
                </a:lnTo>
                <a:lnTo>
                  <a:pt x="9834164" y="1687276"/>
                </a:lnTo>
                <a:lnTo>
                  <a:pt x="10321122" y="2240516"/>
                </a:lnTo>
                <a:lnTo>
                  <a:pt x="10734933" y="2853174"/>
                </a:lnTo>
                <a:lnTo>
                  <a:pt x="11068734" y="3518388"/>
                </a:lnTo>
                <a:lnTo>
                  <a:pt x="11315662" y="4229292"/>
                </a:lnTo>
                <a:lnTo>
                  <a:pt x="11468851" y="4979024"/>
                </a:lnTo>
                <a:lnTo>
                  <a:pt x="11521440" y="5760720"/>
                </a:lnTo>
                <a:close/>
              </a:path>
            </a:pathLst>
          </a:custGeom>
          <a:solidFill>
            <a:srgbClr val="FFD2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32560" y="2194560"/>
            <a:ext cx="9326880" cy="4663440"/>
          </a:xfrm>
          <a:custGeom>
            <a:avLst/>
            <a:gdLst/>
            <a:ahLst/>
            <a:cxnLst/>
            <a:rect l="0" t="0" r="r" b="b"/>
            <a:pathLst>
              <a:path w="9326880" h="4663440">
                <a:moveTo>
                  <a:pt x="9326880" y="4663440"/>
                </a:moveTo>
                <a:lnTo>
                  <a:pt x="9326880" y="4663440"/>
                </a:lnTo>
                <a:lnTo>
                  <a:pt x="0" y="4663440"/>
                </a:lnTo>
                <a:lnTo>
                  <a:pt x="0" y="4663440"/>
                </a:lnTo>
                <a:lnTo>
                  <a:pt x="42572" y="4030639"/>
                </a:lnTo>
                <a:lnTo>
                  <a:pt x="166583" y="3423713"/>
                </a:lnTo>
                <a:lnTo>
                  <a:pt x="366476" y="2848219"/>
                </a:lnTo>
                <a:lnTo>
                  <a:pt x="636696" y="2309713"/>
                </a:lnTo>
                <a:lnTo>
                  <a:pt x="971686" y="1813751"/>
                </a:lnTo>
                <a:lnTo>
                  <a:pt x="1365890" y="1365890"/>
                </a:lnTo>
                <a:lnTo>
                  <a:pt x="1813751" y="971686"/>
                </a:lnTo>
                <a:lnTo>
                  <a:pt x="2309713" y="636696"/>
                </a:lnTo>
                <a:lnTo>
                  <a:pt x="2848219" y="366476"/>
                </a:lnTo>
                <a:lnTo>
                  <a:pt x="3423713" y="166583"/>
                </a:lnTo>
                <a:lnTo>
                  <a:pt x="4030639" y="42572"/>
                </a:lnTo>
                <a:lnTo>
                  <a:pt x="4663440" y="0"/>
                </a:lnTo>
                <a:lnTo>
                  <a:pt x="5296241" y="42572"/>
                </a:lnTo>
                <a:lnTo>
                  <a:pt x="5903167" y="166583"/>
                </a:lnTo>
                <a:lnTo>
                  <a:pt x="6478661" y="366476"/>
                </a:lnTo>
                <a:lnTo>
                  <a:pt x="7017167" y="636696"/>
                </a:lnTo>
                <a:lnTo>
                  <a:pt x="7513129" y="971686"/>
                </a:lnTo>
                <a:lnTo>
                  <a:pt x="7960990" y="1365890"/>
                </a:lnTo>
                <a:lnTo>
                  <a:pt x="8355194" y="1813751"/>
                </a:lnTo>
                <a:lnTo>
                  <a:pt x="8690184" y="2309713"/>
                </a:lnTo>
                <a:lnTo>
                  <a:pt x="8960404" y="2848219"/>
                </a:lnTo>
                <a:lnTo>
                  <a:pt x="9160297" y="3423713"/>
                </a:lnTo>
                <a:lnTo>
                  <a:pt x="9284308" y="4030639"/>
                </a:lnTo>
                <a:lnTo>
                  <a:pt x="9326880" y="4663440"/>
                </a:lnTo>
                <a:close/>
              </a:path>
            </a:pathLst>
          </a:custGeom>
          <a:solidFill>
            <a:srgbClr val="F5F2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529840" y="3291840"/>
            <a:ext cx="7132320" cy="3566160"/>
          </a:xfrm>
          <a:custGeom>
            <a:avLst/>
            <a:gdLst/>
            <a:ahLst/>
            <a:cxnLst/>
            <a:rect l="0" t="0" r="r" b="b"/>
            <a:pathLst>
              <a:path w="7132320" h="3566160">
                <a:moveTo>
                  <a:pt x="7132320" y="3566160"/>
                </a:moveTo>
                <a:lnTo>
                  <a:pt x="7132320" y="3566160"/>
                </a:lnTo>
                <a:lnTo>
                  <a:pt x="0" y="3566160"/>
                </a:lnTo>
                <a:lnTo>
                  <a:pt x="0" y="3566160"/>
                </a:lnTo>
                <a:lnTo>
                  <a:pt x="32555" y="3082253"/>
                </a:lnTo>
                <a:lnTo>
                  <a:pt x="127387" y="2618133"/>
                </a:lnTo>
                <a:lnTo>
                  <a:pt x="280247" y="2178050"/>
                </a:lnTo>
                <a:lnTo>
                  <a:pt x="486885" y="1766251"/>
                </a:lnTo>
                <a:lnTo>
                  <a:pt x="743054" y="1386986"/>
                </a:lnTo>
                <a:lnTo>
                  <a:pt x="1044504" y="1044504"/>
                </a:lnTo>
                <a:lnTo>
                  <a:pt x="1386986" y="743054"/>
                </a:lnTo>
                <a:lnTo>
                  <a:pt x="1766251" y="486885"/>
                </a:lnTo>
                <a:lnTo>
                  <a:pt x="2178050" y="280247"/>
                </a:lnTo>
                <a:lnTo>
                  <a:pt x="2618133" y="127387"/>
                </a:lnTo>
                <a:lnTo>
                  <a:pt x="3082253" y="32555"/>
                </a:lnTo>
                <a:lnTo>
                  <a:pt x="3566160" y="0"/>
                </a:lnTo>
                <a:lnTo>
                  <a:pt x="4050067" y="32555"/>
                </a:lnTo>
                <a:lnTo>
                  <a:pt x="4514187" y="127387"/>
                </a:lnTo>
                <a:lnTo>
                  <a:pt x="4954270" y="280247"/>
                </a:lnTo>
                <a:lnTo>
                  <a:pt x="5366069" y="486885"/>
                </a:lnTo>
                <a:lnTo>
                  <a:pt x="5745334" y="743054"/>
                </a:lnTo>
                <a:lnTo>
                  <a:pt x="6087816" y="1044504"/>
                </a:lnTo>
                <a:lnTo>
                  <a:pt x="6389266" y="1386986"/>
                </a:lnTo>
                <a:lnTo>
                  <a:pt x="6645435" y="1766251"/>
                </a:lnTo>
                <a:lnTo>
                  <a:pt x="6852073" y="2178050"/>
                </a:lnTo>
                <a:lnTo>
                  <a:pt x="7004933" y="2618133"/>
                </a:lnTo>
                <a:lnTo>
                  <a:pt x="7099765" y="3082253"/>
                </a:lnTo>
                <a:lnTo>
                  <a:pt x="7132320" y="3566160"/>
                </a:lnTo>
                <a:close/>
              </a:path>
            </a:pathLst>
          </a:custGeom>
          <a:solidFill>
            <a:srgbClr val="1630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27120" y="4389120"/>
            <a:ext cx="4937760" cy="2468880"/>
          </a:xfrm>
          <a:custGeom>
            <a:avLst/>
            <a:gdLst/>
            <a:ahLst/>
            <a:cxnLst/>
            <a:rect l="0" t="0" r="r" b="b"/>
            <a:pathLst>
              <a:path w="4937760" h="2468880">
                <a:moveTo>
                  <a:pt x="4937760" y="2468880"/>
                </a:moveTo>
                <a:lnTo>
                  <a:pt x="4937760" y="2468880"/>
                </a:lnTo>
                <a:lnTo>
                  <a:pt x="0" y="2468880"/>
                </a:lnTo>
                <a:lnTo>
                  <a:pt x="0" y="2468880"/>
                </a:lnTo>
                <a:lnTo>
                  <a:pt x="22538" y="2133868"/>
                </a:lnTo>
                <a:lnTo>
                  <a:pt x="88191" y="1812554"/>
                </a:lnTo>
                <a:lnTo>
                  <a:pt x="194017" y="1507880"/>
                </a:lnTo>
                <a:lnTo>
                  <a:pt x="337074" y="1222789"/>
                </a:lnTo>
                <a:lnTo>
                  <a:pt x="514422" y="960221"/>
                </a:lnTo>
                <a:lnTo>
                  <a:pt x="723118" y="723118"/>
                </a:lnTo>
                <a:lnTo>
                  <a:pt x="960221" y="514422"/>
                </a:lnTo>
                <a:lnTo>
                  <a:pt x="1222789" y="337074"/>
                </a:lnTo>
                <a:lnTo>
                  <a:pt x="1507880" y="194017"/>
                </a:lnTo>
                <a:lnTo>
                  <a:pt x="1812554" y="88191"/>
                </a:lnTo>
                <a:lnTo>
                  <a:pt x="2133868" y="22538"/>
                </a:lnTo>
                <a:lnTo>
                  <a:pt x="2468880" y="0"/>
                </a:lnTo>
                <a:lnTo>
                  <a:pt x="2803892" y="22538"/>
                </a:lnTo>
                <a:lnTo>
                  <a:pt x="3125206" y="88191"/>
                </a:lnTo>
                <a:lnTo>
                  <a:pt x="3429880" y="194017"/>
                </a:lnTo>
                <a:lnTo>
                  <a:pt x="3714971" y="337074"/>
                </a:lnTo>
                <a:lnTo>
                  <a:pt x="3977539" y="514422"/>
                </a:lnTo>
                <a:lnTo>
                  <a:pt x="4214642" y="723118"/>
                </a:lnTo>
                <a:lnTo>
                  <a:pt x="4423338" y="960221"/>
                </a:lnTo>
                <a:lnTo>
                  <a:pt x="4600686" y="1222789"/>
                </a:lnTo>
                <a:lnTo>
                  <a:pt x="4743743" y="1507880"/>
                </a:lnTo>
                <a:lnTo>
                  <a:pt x="4849569" y="1812554"/>
                </a:lnTo>
                <a:lnTo>
                  <a:pt x="4915222" y="2133868"/>
                </a:lnTo>
                <a:lnTo>
                  <a:pt x="4937760" y="2468880"/>
                </a:lnTo>
                <a:close/>
              </a:path>
            </a:pathLst>
          </a:custGeom>
          <a:solidFill>
            <a:srgbClr val="0B1A7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24400" y="5486400"/>
            <a:ext cx="2743200" cy="1371600"/>
          </a:xfrm>
          <a:custGeom>
            <a:avLst/>
            <a:gdLst/>
            <a:ahLst/>
            <a:cxnLst/>
            <a:rect l="0" t="0" r="r" b="b"/>
            <a:pathLst>
              <a:path w="2743200" h="1371600">
                <a:moveTo>
                  <a:pt x="2743200" y="1371600"/>
                </a:moveTo>
                <a:lnTo>
                  <a:pt x="2743200" y="1371600"/>
                </a:lnTo>
                <a:lnTo>
                  <a:pt x="0" y="1371600"/>
                </a:lnTo>
                <a:lnTo>
                  <a:pt x="0" y="1371600"/>
                </a:lnTo>
                <a:lnTo>
                  <a:pt x="12521" y="1185482"/>
                </a:lnTo>
                <a:lnTo>
                  <a:pt x="48995" y="1006974"/>
                </a:lnTo>
                <a:lnTo>
                  <a:pt x="107787" y="837711"/>
                </a:lnTo>
                <a:lnTo>
                  <a:pt x="187264" y="679327"/>
                </a:lnTo>
                <a:lnTo>
                  <a:pt x="285790" y="533456"/>
                </a:lnTo>
                <a:lnTo>
                  <a:pt x="401732" y="401732"/>
                </a:lnTo>
                <a:lnTo>
                  <a:pt x="533456" y="285790"/>
                </a:lnTo>
                <a:lnTo>
                  <a:pt x="679327" y="187264"/>
                </a:lnTo>
                <a:lnTo>
                  <a:pt x="837711" y="107787"/>
                </a:lnTo>
                <a:lnTo>
                  <a:pt x="1006974" y="48995"/>
                </a:lnTo>
                <a:lnTo>
                  <a:pt x="1185482" y="12521"/>
                </a:lnTo>
                <a:lnTo>
                  <a:pt x="1371600" y="0"/>
                </a:lnTo>
                <a:lnTo>
                  <a:pt x="1557718" y="12521"/>
                </a:lnTo>
                <a:lnTo>
                  <a:pt x="1736226" y="48995"/>
                </a:lnTo>
                <a:lnTo>
                  <a:pt x="1905489" y="107787"/>
                </a:lnTo>
                <a:lnTo>
                  <a:pt x="2063873" y="187264"/>
                </a:lnTo>
                <a:lnTo>
                  <a:pt x="2209744" y="285790"/>
                </a:lnTo>
                <a:lnTo>
                  <a:pt x="2341468" y="401732"/>
                </a:lnTo>
                <a:lnTo>
                  <a:pt x="2457410" y="533456"/>
                </a:lnTo>
                <a:lnTo>
                  <a:pt x="2555936" y="679327"/>
                </a:lnTo>
                <a:lnTo>
                  <a:pt x="2635413" y="837711"/>
                </a:lnTo>
                <a:lnTo>
                  <a:pt x="2694205" y="1006974"/>
                </a:lnTo>
                <a:lnTo>
                  <a:pt x="2730679" y="1185482"/>
                </a:lnTo>
                <a:lnTo>
                  <a:pt x="2743200" y="1371600"/>
                </a:lnTo>
                <a:close/>
              </a:path>
            </a:pathLst>
          </a:custGeom>
          <a:solidFill>
            <a:srgbClr val="FFD2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Uses"/>
          <p:cNvSpPr txBox="1"/>
          <p:nvPr/>
        </p:nvSpPr>
        <p:spPr>
          <a:xfrm>
            <a:off x="952500" y="5246370"/>
            <a:ext cx="1220905" cy="7597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Uses</a:t>
            </a:r>
          </a:p>
        </p:txBody>
      </p:sp>
      <p:sp>
        <p:nvSpPr>
          <p:cNvPr id="14" name="Text: A seminar for first-year stude"/>
          <p:cNvSpPr txBox="1"/>
          <p:nvPr/>
        </p:nvSpPr>
        <p:spPr>
          <a:xfrm>
            <a:off x="952500" y="6057424"/>
            <a:ext cx="3498111" cy="319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Cormorant Garamond"/>
                <a:ea typeface="Cormorant Garamond"/>
                <a:cs typeface="Cormorant Garamond"/>
              </a:rPr>
              <a:t>A seminar for first-year students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5F2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Blockchain, Simply"/>
          <p:cNvSpPr txBox="1"/>
          <p:nvPr/>
        </p:nvSpPr>
        <p:spPr>
          <a:xfrm>
            <a:off x="571500" y="6491288"/>
            <a:ext cx="1633398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Cormorant Garamond"/>
                <a:ea typeface="Cormorant Garamond"/>
                <a:cs typeface="Cormorant Garamond"/>
              </a:rPr>
              <a:t>Blockchain, Simply</a:t>
            </a:r>
          </a:p>
        </p:txBody>
      </p:sp>
      <p:sp>
        <p:nvSpPr>
          <p:cNvPr id="4" name="Text: 05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23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Q &amp; A"/>
          <p:cNvSpPr txBox="1"/>
          <p:nvPr/>
        </p:nvSpPr>
        <p:spPr>
          <a:xfrm>
            <a:off x="3004300" y="2062162"/>
            <a:ext cx="6183399" cy="25650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Q &amp; A</a:t>
            </a:r>
          </a:p>
        </p:txBody>
      </p:sp>
      <p:sp>
        <p:nvSpPr>
          <p:cNvPr id="7" name="Text: Ask us anything"/>
          <p:cNvSpPr txBox="1"/>
          <p:nvPr/>
        </p:nvSpPr>
        <p:spPr>
          <a:xfrm>
            <a:off x="4959638" y="4653439"/>
            <a:ext cx="2272723" cy="4125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111111"/>
                </a:solidFill>
                <a:latin typeface="Cormorant Garamond"/>
                <a:ea typeface="Cormorant Garamond"/>
                <a:cs typeface="Cormorant Garamond"/>
              </a:rPr>
              <a:t>Ask us anything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0C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5F2E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Blockchain, Simply"/>
          <p:cNvSpPr txBox="1"/>
          <p:nvPr/>
        </p:nvSpPr>
        <p:spPr>
          <a:xfrm>
            <a:off x="571500" y="6491288"/>
            <a:ext cx="1633398" cy="250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Cormorant Garamond"/>
                <a:ea typeface="Cormorant Garamond"/>
                <a:cs typeface="Cormorant Garamond"/>
              </a:rPr>
              <a:t>Blockchain, Simply</a:t>
            </a:r>
          </a:p>
        </p:txBody>
      </p:sp>
      <p:sp>
        <p:nvSpPr>
          <p:cNvPr id="4" name="Text: 06"/>
          <p:cNvSpPr txBox="1"/>
          <p:nvPr/>
        </p:nvSpPr>
        <p:spPr>
          <a:xfrm>
            <a:off x="11277570" y="6467475"/>
            <a:ext cx="34293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1" i="0">
                <a:solidFill>
                  <a:srgbClr val="1630C4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FFD23F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A ledger everyone can read and"/>
          <p:cNvSpPr txBox="1"/>
          <p:nvPr/>
        </p:nvSpPr>
        <p:spPr>
          <a:xfrm>
            <a:off x="952500" y="2917984"/>
            <a:ext cx="9181014" cy="69027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F5F2EA"/>
                </a:solidFill>
                <a:latin typeface="Cormorant Garamond"/>
                <a:ea typeface="Cormorant Garamond"/>
                <a:cs typeface="Cormorant Garamond"/>
              </a:rPr>
              <a:t>A ledger everyone can read and no one</a:t>
            </a:r>
          </a:p>
        </p:txBody>
      </p:sp>
      <p:sp>
        <p:nvSpPr>
          <p:cNvPr id="7" name="Text: can quietly edit."/>
          <p:cNvSpPr txBox="1"/>
          <p:nvPr/>
        </p:nvSpPr>
        <p:spPr>
          <a:xfrm>
            <a:off x="952500" y="3580924"/>
            <a:ext cx="3820717" cy="69027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F5F2EA"/>
                </a:solidFill>
                <a:latin typeface="Cormorant Garamond"/>
                <a:ea typeface="Cormorant Garamond"/>
                <a:cs typeface="Cormorant Garamond"/>
              </a:rPr>
              <a:t>can quietly edit.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Blockchain, Simply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