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78C4F0"/>
              </a:solidFill>
              <a:ln>
                <a:noFill/>
              </a:ln>
            </c:spPr>
          </c:dPt>
          <c:dPt>
            <c:idx val="1"/>
            <c:spPr>
              <a:solidFill>
                <a:srgbClr val="0F2233"/>
              </a:solidFill>
              <a:ln>
                <a:noFill/>
              </a:ln>
            </c:spPr>
          </c:dPt>
          <c:dPt>
            <c:idx val="2"/>
            <c:spPr>
              <a:solidFill>
                <a:srgbClr val="5A6975"/>
              </a:solidFill>
              <a:ln>
                <a:noFill/>
              </a:ln>
            </c:spPr>
          </c:dPt>
          <c:dPt>
            <c:idx val="3"/>
            <c:spPr>
              <a:solidFill>
                <a:srgbClr val="2F7FD8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REPORT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286CB8"/>
                </a:solidFill>
                <a:latin typeface="Roboto Mono"/>
                <a:ea typeface="Roboto Mono"/>
                <a:cs typeface="Roboto Mono"/>
              </a:rPr>
              <a:t>REPORT</a:t>
            </a:r>
          </a:p>
        </p:txBody>
      </p:sp>
      <p:sp>
        <p:nvSpPr>
          <p:cNvPr id="5" name="Text: Q3 Business"/>
          <p:cNvSpPr txBox="1"/>
          <p:nvPr/>
        </p:nvSpPr>
        <p:spPr>
          <a:xfrm>
            <a:off x="952500" y="1532572"/>
            <a:ext cx="7529512" cy="17092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487">
                <a:solidFill>
                  <a:srgbClr val="0F2233"/>
                </a:solidFill>
                <a:latin typeface="Georgia"/>
                <a:ea typeface="Georgia"/>
                <a:cs typeface="Georgia"/>
              </a:rPr>
              <a:t>Q3 Business</a:t>
            </a:r>
          </a:p>
        </p:txBody>
      </p:sp>
      <p:sp>
        <p:nvSpPr>
          <p:cNvPr id="6" name="Text: Review"/>
          <p:cNvSpPr txBox="1"/>
          <p:nvPr/>
        </p:nvSpPr>
        <p:spPr>
          <a:xfrm>
            <a:off x="952500" y="2723198"/>
            <a:ext cx="4864102" cy="17092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195">
                <a:solidFill>
                  <a:srgbClr val="0F2233"/>
                </a:solidFill>
                <a:latin typeface="Georgia"/>
                <a:ea typeface="Georgia"/>
                <a:cs typeface="Georgia"/>
              </a:rPr>
              <a:t>Review</a:t>
            </a:r>
          </a:p>
        </p:txBody>
      </p:sp>
      <p:sp>
        <p:nvSpPr>
          <p:cNvPr id="7" name="Text: Retail operations · July–Septe"/>
          <p:cNvSpPr txBox="1"/>
          <p:nvPr/>
        </p:nvSpPr>
        <p:spPr>
          <a:xfrm>
            <a:off x="952500" y="5056632"/>
            <a:ext cx="5275043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Retail operations · July–September</a:t>
            </a:r>
          </a:p>
        </p:txBody>
      </p:sp>
      <p:sp>
        <p:nvSpPr>
          <p:cNvPr id="8" name="Text: Presented by Tara Menon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Presented by Tara Menon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223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03"/>
          <p:cNvSpPr txBox="1"/>
          <p:nvPr/>
        </p:nvSpPr>
        <p:spPr>
          <a:xfrm>
            <a:off x="952500" y="1283970"/>
            <a:ext cx="3877776" cy="469963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2F7FD8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7" name="Text: Stores"/>
          <p:cNvSpPr txBox="1"/>
          <p:nvPr/>
        </p:nvSpPr>
        <p:spPr>
          <a:xfrm>
            <a:off x="6286500" y="3376422"/>
            <a:ext cx="2386049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EAF2F8"/>
                </a:solidFill>
                <a:latin typeface="Arial"/>
                <a:ea typeface="Arial"/>
                <a:cs typeface="Arial"/>
              </a:rPr>
              <a:t>Stores</a:t>
            </a:r>
          </a:p>
        </p:txBody>
      </p:sp>
      <p:sp>
        <p:nvSpPr>
          <p:cNvPr id="8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EAF2F8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286CB8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6" name="Text: Revenue by region (sample)"/>
          <p:cNvSpPr txBox="1"/>
          <p:nvPr/>
        </p:nvSpPr>
        <p:spPr>
          <a:xfrm>
            <a:off x="952500" y="1338891"/>
            <a:ext cx="6324600" cy="6197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50" b="1" i="0" spc="-151">
                <a:solidFill>
                  <a:srgbClr val="0F2233"/>
                </a:solidFill>
                <a:latin typeface="Georgia"/>
                <a:ea typeface="Georgia"/>
                <a:cs typeface="Georgia"/>
              </a:rPr>
              <a:t>Revenue by region (sample)</a:t>
            </a:r>
          </a:p>
        </p:txBody>
      </p:sp>
      <p:graphicFrame>
        <p:nvGraphicFramePr>
          <p:cNvPr id="7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Highlights — 42%"/>
          <p:cNvSpPr txBox="1"/>
          <p:nvPr/>
        </p:nvSpPr>
        <p:spPr>
          <a:xfrm>
            <a:off x="1466850" y="2864168"/>
            <a:ext cx="2692697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Highlights — 42%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Revenue — 27%"/>
          <p:cNvSpPr txBox="1"/>
          <p:nvPr/>
        </p:nvSpPr>
        <p:spPr>
          <a:xfrm>
            <a:off x="1466850" y="3530918"/>
            <a:ext cx="2466482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Revenue — 27%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0F223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Stores — 18%"/>
          <p:cNvSpPr txBox="1"/>
          <p:nvPr/>
        </p:nvSpPr>
        <p:spPr>
          <a:xfrm>
            <a:off x="1466850" y="4197668"/>
            <a:ext cx="2134500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Stores — 18%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5A697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Next quarter — 13%"/>
          <p:cNvSpPr txBox="1"/>
          <p:nvPr/>
        </p:nvSpPr>
        <p:spPr>
          <a:xfrm>
            <a:off x="1466850" y="4864418"/>
            <a:ext cx="3007808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Next quarter — 13%</a:t>
            </a:r>
          </a:p>
        </p:txBody>
      </p:sp>
      <p:sp>
        <p:nvSpPr>
          <p:cNvPr id="16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286CB8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096328"/>
            <a:ext cx="6272212" cy="9291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50" b="1" i="0" spc="-234">
                <a:solidFill>
                  <a:srgbClr val="0F2233"/>
                </a:solidFill>
                <a:latin typeface="Georgia"/>
                <a:ea typeface="Georgia"/>
                <a:cs typeface="Georgia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Highlights"/>
          <p:cNvSpPr txBox="1"/>
          <p:nvPr/>
        </p:nvSpPr>
        <p:spPr>
          <a:xfrm>
            <a:off x="1458254" y="3537013"/>
            <a:ext cx="1369741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Highlights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Revenue"/>
          <p:cNvSpPr txBox="1"/>
          <p:nvPr/>
        </p:nvSpPr>
        <p:spPr>
          <a:xfrm>
            <a:off x="4128031" y="3537013"/>
            <a:ext cx="117368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Revenue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7AADE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Stores"/>
          <p:cNvSpPr txBox="1"/>
          <p:nvPr/>
        </p:nvSpPr>
        <p:spPr>
          <a:xfrm>
            <a:off x="6843640" y="3537013"/>
            <a:ext cx="88597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Stores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A6D6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Next quarter"/>
          <p:cNvSpPr txBox="1"/>
          <p:nvPr/>
        </p:nvSpPr>
        <p:spPr>
          <a:xfrm>
            <a:off x="9036956" y="3537013"/>
            <a:ext cx="164283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Next quarter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6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286CB8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6" name="Text: What happens next"/>
          <p:cNvSpPr txBox="1"/>
          <p:nvPr/>
        </p:nvSpPr>
        <p:spPr>
          <a:xfrm>
            <a:off x="952500" y="1109240"/>
            <a:ext cx="7162800" cy="1034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850" b="1" i="0" spc="-410">
                <a:solidFill>
                  <a:srgbClr val="0F2233"/>
                </a:solidFill>
                <a:latin typeface="Georgia"/>
                <a:ea typeface="Georgia"/>
                <a:cs typeface="Georgia"/>
              </a:rPr>
              <a:t>What happens next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0F223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Share feedback by Friday"/>
          <p:cNvSpPr txBox="1"/>
          <p:nvPr/>
        </p:nvSpPr>
        <p:spPr>
          <a:xfrm>
            <a:off x="1562100" y="2545461"/>
            <a:ext cx="4608317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Share feedback by Friday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0F223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Pilot in two locations"/>
          <p:cNvSpPr txBox="1"/>
          <p:nvPr/>
        </p:nvSpPr>
        <p:spPr>
          <a:xfrm>
            <a:off x="1562100" y="3497961"/>
            <a:ext cx="3810059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Pilot in two locations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0F223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Review results in 30 days"/>
          <p:cNvSpPr txBox="1"/>
          <p:nvPr/>
        </p:nvSpPr>
        <p:spPr>
          <a:xfrm>
            <a:off x="1562100" y="4450461"/>
            <a:ext cx="460864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Review results in 30 days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975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286CB8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096328"/>
            <a:ext cx="6272212" cy="9291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50" b="1" i="0" spc="-234">
                <a:solidFill>
                  <a:srgbClr val="0F2233"/>
                </a:solidFill>
                <a:latin typeface="Georgia"/>
                <a:ea typeface="Georgia"/>
                <a:cs typeface="Georgia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2F7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Highlights"/>
          <p:cNvSpPr txBox="1"/>
          <p:nvPr/>
        </p:nvSpPr>
        <p:spPr>
          <a:xfrm>
            <a:off x="1458254" y="3537013"/>
            <a:ext cx="1369741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Highlights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78C4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Revenue"/>
          <p:cNvSpPr txBox="1"/>
          <p:nvPr/>
        </p:nvSpPr>
        <p:spPr>
          <a:xfrm>
            <a:off x="4128031" y="3537013"/>
            <a:ext cx="117368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Revenue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7AADE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Stores"/>
          <p:cNvSpPr txBox="1"/>
          <p:nvPr/>
        </p:nvSpPr>
        <p:spPr>
          <a:xfrm>
            <a:off x="6843640" y="3537013"/>
            <a:ext cx="88597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Stores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A6D6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Next quarter"/>
          <p:cNvSpPr txBox="1"/>
          <p:nvPr/>
        </p:nvSpPr>
        <p:spPr>
          <a:xfrm>
            <a:off x="9036956" y="3537013"/>
            <a:ext cx="164283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Next quarter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6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0F2233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Q3 Business Review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