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Share (sample data)</c:v>
                </c:pt>
              </c:strCache>
            </c:strRef>
          </c:tx>
          <c:dPt>
            <c:idx val="0"/>
            <c:spPr>
              <a:solidFill>
                <a:srgbClr val="F08BB1"/>
              </a:solidFill>
              <a:ln>
                <a:noFill/>
              </a:ln>
            </c:spPr>
          </c:dPt>
          <c:dPt>
            <c:idx val="1"/>
            <c:spPr>
              <a:solidFill>
                <a:srgbClr val="251B45"/>
              </a:solidFill>
              <a:ln>
                <a:noFill/>
              </a:ln>
            </c:spPr>
          </c:dPt>
          <c:dPt>
            <c:idx val="2"/>
            <c:spPr>
              <a:solidFill>
                <a:srgbClr val="65607C"/>
              </a:solidFill>
              <a:ln>
                <a:noFill/>
              </a:ln>
            </c:spPr>
          </c:dPt>
          <c:dPt>
            <c:idx val="3"/>
            <c:spPr>
              <a:solidFill>
                <a:srgbClr val="6A4CD6"/>
              </a:solidFill>
              <a:ln>
                <a:noFill/>
              </a:ln>
            </c:spPr>
          </c:dPt>
          <c:cat>
            <c:strRef>
              <c:f>Sheet1!$A$2:$A$5</c:f>
              <c:strCache>
                <c:ptCount val="4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27.0</c:v>
                </c:pt>
                <c:pt idx="1">
                  <c:v>18.0</c:v>
                </c:pt>
                <c:pt idx="2">
                  <c:v>13.0</c:v>
                </c:pt>
                <c:pt idx="3">
                  <c:v>42.0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SCHOOL"/>
          <p:cNvSpPr txBox="1"/>
          <p:nvPr/>
        </p:nvSpPr>
        <p:spPr>
          <a:xfrm>
            <a:off x="952500" y="113347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SCHOOL</a:t>
            </a:r>
          </a:p>
        </p:txBody>
      </p:sp>
      <p:sp>
        <p:nvSpPr>
          <p:cNvPr id="5" name="Text: OUR SOLAR SYSTEM"/>
          <p:cNvSpPr txBox="1"/>
          <p:nvPr/>
        </p:nvSpPr>
        <p:spPr>
          <a:xfrm>
            <a:off x="952500" y="1965532"/>
            <a:ext cx="11144250" cy="114550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7250" b="1" i="0" spc="145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OUR SOLAR SYSTEM</a:t>
            </a:r>
          </a:p>
        </p:txBody>
      </p:sp>
      <p:sp>
        <p:nvSpPr>
          <p:cNvPr id="6" name="Text: Science project · Class 6"/>
          <p:cNvSpPr txBox="1"/>
          <p:nvPr/>
        </p:nvSpPr>
        <p:spPr>
          <a:xfrm>
            <a:off x="952500" y="3847719"/>
            <a:ext cx="4019209" cy="3924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Science project · Class 6</a:t>
            </a:r>
          </a:p>
        </p:txBody>
      </p:sp>
      <p:sp>
        <p:nvSpPr>
          <p:cNvPr id="7" name="Text: Presented by Naina Joshi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Presented by Naina Joshi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A4CD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>
                <a:moveTo>
                  <a:pt x="12192000" y="6858000"/>
                </a:moveTo>
                <a:lnTo>
                  <a:pt x="0" y="6858000"/>
                </a:lnTo>
                <a:lnTo>
                  <a:pt x="0" y="3744025"/>
                </a:lnTo>
                <a:lnTo>
                  <a:pt x="174318" y="3396636"/>
                </a:lnTo>
                <a:lnTo>
                  <a:pt x="666950" y="2667281"/>
                </a:lnTo>
                <a:lnTo>
                  <a:pt x="1246662" y="2008662"/>
                </a:lnTo>
                <a:lnTo>
                  <a:pt x="1905281" y="1428950"/>
                </a:lnTo>
                <a:lnTo>
                  <a:pt x="2634636" y="936318"/>
                </a:lnTo>
                <a:lnTo>
                  <a:pt x="3426557" y="538936"/>
                </a:lnTo>
                <a:lnTo>
                  <a:pt x="4272872" y="244974"/>
                </a:lnTo>
                <a:lnTo>
                  <a:pt x="5165410" y="62605"/>
                </a:lnTo>
                <a:lnTo>
                  <a:pt x="6096000" y="0"/>
                </a:lnTo>
                <a:lnTo>
                  <a:pt x="7026590" y="62605"/>
                </a:lnTo>
                <a:lnTo>
                  <a:pt x="7919128" y="244974"/>
                </a:lnTo>
                <a:lnTo>
                  <a:pt x="8765443" y="538936"/>
                </a:lnTo>
                <a:lnTo>
                  <a:pt x="9557364" y="936318"/>
                </a:lnTo>
                <a:lnTo>
                  <a:pt x="10286719" y="1428950"/>
                </a:lnTo>
                <a:lnTo>
                  <a:pt x="10945338" y="2008662"/>
                </a:lnTo>
                <a:lnTo>
                  <a:pt x="11525050" y="2667281"/>
                </a:lnTo>
                <a:lnTo>
                  <a:pt x="12017682" y="3396636"/>
                </a:lnTo>
                <a:lnTo>
                  <a:pt x="12192000" y="3744025"/>
                </a:lnTo>
                <a:close/>
              </a:path>
            </a:pathLst>
          </a:custGeom>
          <a:solidFill>
            <a:srgbClr val="F08BB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5280" y="1097280"/>
            <a:ext cx="11521440" cy="5760720"/>
          </a:xfrm>
          <a:custGeom>
            <a:avLst/>
            <a:gdLst/>
            <a:ahLst/>
            <a:cxnLst/>
            <a:rect l="0" t="0" r="r" b="b"/>
            <a:pathLst>
              <a:path w="11521440" h="5760720">
                <a:moveTo>
                  <a:pt x="11521440" y="5760720"/>
                </a:moveTo>
                <a:lnTo>
                  <a:pt x="11521440" y="5760720"/>
                </a:lnTo>
                <a:lnTo>
                  <a:pt x="0" y="5760720"/>
                </a:lnTo>
                <a:lnTo>
                  <a:pt x="0" y="5760720"/>
                </a:lnTo>
                <a:lnTo>
                  <a:pt x="52589" y="4979024"/>
                </a:lnTo>
                <a:lnTo>
                  <a:pt x="205778" y="4229292"/>
                </a:lnTo>
                <a:lnTo>
                  <a:pt x="452706" y="3518388"/>
                </a:lnTo>
                <a:lnTo>
                  <a:pt x="786507" y="2853174"/>
                </a:lnTo>
                <a:lnTo>
                  <a:pt x="1200318" y="2240516"/>
                </a:lnTo>
                <a:lnTo>
                  <a:pt x="1687276" y="1687276"/>
                </a:lnTo>
                <a:lnTo>
                  <a:pt x="2240516" y="1200318"/>
                </a:lnTo>
                <a:lnTo>
                  <a:pt x="2853174" y="786507"/>
                </a:lnTo>
                <a:lnTo>
                  <a:pt x="3518388" y="452706"/>
                </a:lnTo>
                <a:lnTo>
                  <a:pt x="4229292" y="205778"/>
                </a:lnTo>
                <a:lnTo>
                  <a:pt x="4979024" y="52589"/>
                </a:lnTo>
                <a:lnTo>
                  <a:pt x="5760720" y="0"/>
                </a:lnTo>
                <a:lnTo>
                  <a:pt x="6542416" y="52589"/>
                </a:lnTo>
                <a:lnTo>
                  <a:pt x="7292148" y="205778"/>
                </a:lnTo>
                <a:lnTo>
                  <a:pt x="8003052" y="452706"/>
                </a:lnTo>
                <a:lnTo>
                  <a:pt x="8668266" y="786507"/>
                </a:lnTo>
                <a:lnTo>
                  <a:pt x="9280924" y="1200318"/>
                </a:lnTo>
                <a:lnTo>
                  <a:pt x="9834164" y="1687276"/>
                </a:lnTo>
                <a:lnTo>
                  <a:pt x="10321122" y="2240516"/>
                </a:lnTo>
                <a:lnTo>
                  <a:pt x="10734933" y="2853174"/>
                </a:lnTo>
                <a:lnTo>
                  <a:pt x="11068734" y="3518388"/>
                </a:lnTo>
                <a:lnTo>
                  <a:pt x="11315662" y="4229292"/>
                </a:lnTo>
                <a:lnTo>
                  <a:pt x="11468851" y="4979024"/>
                </a:lnTo>
                <a:lnTo>
                  <a:pt x="11521440" y="5760720"/>
                </a:lnTo>
                <a:close/>
              </a:path>
            </a:pathLst>
          </a:custGeom>
          <a:solidFill>
            <a:srgbClr val="6A4CD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432560" y="2194560"/>
            <a:ext cx="9326880" cy="4663440"/>
          </a:xfrm>
          <a:custGeom>
            <a:avLst/>
            <a:gdLst/>
            <a:ahLst/>
            <a:cxnLst/>
            <a:rect l="0" t="0" r="r" b="b"/>
            <a:pathLst>
              <a:path w="9326880" h="4663440">
                <a:moveTo>
                  <a:pt x="9326880" y="4663440"/>
                </a:moveTo>
                <a:lnTo>
                  <a:pt x="9326880" y="4663440"/>
                </a:lnTo>
                <a:lnTo>
                  <a:pt x="0" y="4663440"/>
                </a:lnTo>
                <a:lnTo>
                  <a:pt x="0" y="4663440"/>
                </a:lnTo>
                <a:lnTo>
                  <a:pt x="42572" y="4030639"/>
                </a:lnTo>
                <a:lnTo>
                  <a:pt x="166583" y="3423713"/>
                </a:lnTo>
                <a:lnTo>
                  <a:pt x="366476" y="2848219"/>
                </a:lnTo>
                <a:lnTo>
                  <a:pt x="636696" y="2309713"/>
                </a:lnTo>
                <a:lnTo>
                  <a:pt x="971686" y="1813751"/>
                </a:lnTo>
                <a:lnTo>
                  <a:pt x="1365890" y="1365890"/>
                </a:lnTo>
                <a:lnTo>
                  <a:pt x="1813751" y="971686"/>
                </a:lnTo>
                <a:lnTo>
                  <a:pt x="2309713" y="636696"/>
                </a:lnTo>
                <a:lnTo>
                  <a:pt x="2848219" y="366476"/>
                </a:lnTo>
                <a:lnTo>
                  <a:pt x="3423713" y="166583"/>
                </a:lnTo>
                <a:lnTo>
                  <a:pt x="4030639" y="42572"/>
                </a:lnTo>
                <a:lnTo>
                  <a:pt x="4663440" y="0"/>
                </a:lnTo>
                <a:lnTo>
                  <a:pt x="5296241" y="42572"/>
                </a:lnTo>
                <a:lnTo>
                  <a:pt x="5903167" y="166583"/>
                </a:lnTo>
                <a:lnTo>
                  <a:pt x="6478661" y="366476"/>
                </a:lnTo>
                <a:lnTo>
                  <a:pt x="7017167" y="636696"/>
                </a:lnTo>
                <a:lnTo>
                  <a:pt x="7513129" y="971686"/>
                </a:lnTo>
                <a:lnTo>
                  <a:pt x="7960990" y="1365890"/>
                </a:lnTo>
                <a:lnTo>
                  <a:pt x="8355194" y="1813751"/>
                </a:lnTo>
                <a:lnTo>
                  <a:pt x="8690184" y="2309713"/>
                </a:lnTo>
                <a:lnTo>
                  <a:pt x="8960404" y="2848219"/>
                </a:lnTo>
                <a:lnTo>
                  <a:pt x="9160297" y="3423713"/>
                </a:lnTo>
                <a:lnTo>
                  <a:pt x="9284308" y="4030639"/>
                </a:lnTo>
                <a:lnTo>
                  <a:pt x="9326880" y="4663440"/>
                </a:lnTo>
                <a:close/>
              </a:path>
            </a:pathLst>
          </a:custGeom>
          <a:solidFill>
            <a:srgbClr val="251B4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529840" y="3291840"/>
            <a:ext cx="7132320" cy="3566160"/>
          </a:xfrm>
          <a:custGeom>
            <a:avLst/>
            <a:gdLst/>
            <a:ahLst/>
            <a:cxnLst/>
            <a:rect l="0" t="0" r="r" b="b"/>
            <a:pathLst>
              <a:path w="7132320" h="3566160">
                <a:moveTo>
                  <a:pt x="7132320" y="3566160"/>
                </a:moveTo>
                <a:lnTo>
                  <a:pt x="7132320" y="3566160"/>
                </a:lnTo>
                <a:lnTo>
                  <a:pt x="0" y="3566160"/>
                </a:lnTo>
                <a:lnTo>
                  <a:pt x="0" y="3566160"/>
                </a:lnTo>
                <a:lnTo>
                  <a:pt x="32555" y="3082253"/>
                </a:lnTo>
                <a:lnTo>
                  <a:pt x="127387" y="2618133"/>
                </a:lnTo>
                <a:lnTo>
                  <a:pt x="280247" y="2178050"/>
                </a:lnTo>
                <a:lnTo>
                  <a:pt x="486885" y="1766251"/>
                </a:lnTo>
                <a:lnTo>
                  <a:pt x="743054" y="1386986"/>
                </a:lnTo>
                <a:lnTo>
                  <a:pt x="1044504" y="1044504"/>
                </a:lnTo>
                <a:lnTo>
                  <a:pt x="1386986" y="743054"/>
                </a:lnTo>
                <a:lnTo>
                  <a:pt x="1766251" y="486885"/>
                </a:lnTo>
                <a:lnTo>
                  <a:pt x="2178050" y="280247"/>
                </a:lnTo>
                <a:lnTo>
                  <a:pt x="2618133" y="127387"/>
                </a:lnTo>
                <a:lnTo>
                  <a:pt x="3082253" y="32555"/>
                </a:lnTo>
                <a:lnTo>
                  <a:pt x="3566160" y="0"/>
                </a:lnTo>
                <a:lnTo>
                  <a:pt x="4050067" y="32555"/>
                </a:lnTo>
                <a:lnTo>
                  <a:pt x="4514187" y="127387"/>
                </a:lnTo>
                <a:lnTo>
                  <a:pt x="4954270" y="280247"/>
                </a:lnTo>
                <a:lnTo>
                  <a:pt x="5366069" y="486885"/>
                </a:lnTo>
                <a:lnTo>
                  <a:pt x="5745334" y="743054"/>
                </a:lnTo>
                <a:lnTo>
                  <a:pt x="6087816" y="1044504"/>
                </a:lnTo>
                <a:lnTo>
                  <a:pt x="6389266" y="1386986"/>
                </a:lnTo>
                <a:lnTo>
                  <a:pt x="6645435" y="1766251"/>
                </a:lnTo>
                <a:lnTo>
                  <a:pt x="6852073" y="2178050"/>
                </a:lnTo>
                <a:lnTo>
                  <a:pt x="7004933" y="2618133"/>
                </a:lnTo>
                <a:lnTo>
                  <a:pt x="7099765" y="3082253"/>
                </a:lnTo>
                <a:lnTo>
                  <a:pt x="7132320" y="3566160"/>
                </a:lnTo>
                <a:close/>
              </a:path>
            </a:pathLst>
          </a:custGeom>
          <a:solidFill>
            <a:srgbClr val="E6E0F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27120" y="4389120"/>
            <a:ext cx="4937760" cy="2468880"/>
          </a:xfrm>
          <a:custGeom>
            <a:avLst/>
            <a:gdLst/>
            <a:ahLst/>
            <a:cxnLst/>
            <a:rect l="0" t="0" r="r" b="b"/>
            <a:pathLst>
              <a:path w="4937760" h="2468880">
                <a:moveTo>
                  <a:pt x="4937760" y="2468880"/>
                </a:moveTo>
                <a:lnTo>
                  <a:pt x="4937760" y="2468880"/>
                </a:lnTo>
                <a:lnTo>
                  <a:pt x="0" y="2468880"/>
                </a:lnTo>
                <a:lnTo>
                  <a:pt x="0" y="2468880"/>
                </a:lnTo>
                <a:lnTo>
                  <a:pt x="22538" y="2133868"/>
                </a:lnTo>
                <a:lnTo>
                  <a:pt x="88191" y="1812554"/>
                </a:lnTo>
                <a:lnTo>
                  <a:pt x="194017" y="1507880"/>
                </a:lnTo>
                <a:lnTo>
                  <a:pt x="337074" y="1222789"/>
                </a:lnTo>
                <a:lnTo>
                  <a:pt x="514422" y="960221"/>
                </a:lnTo>
                <a:lnTo>
                  <a:pt x="723118" y="723118"/>
                </a:lnTo>
                <a:lnTo>
                  <a:pt x="960221" y="514422"/>
                </a:lnTo>
                <a:lnTo>
                  <a:pt x="1222789" y="337074"/>
                </a:lnTo>
                <a:lnTo>
                  <a:pt x="1507880" y="194017"/>
                </a:lnTo>
                <a:lnTo>
                  <a:pt x="1812554" y="88191"/>
                </a:lnTo>
                <a:lnTo>
                  <a:pt x="2133868" y="22538"/>
                </a:lnTo>
                <a:lnTo>
                  <a:pt x="2468880" y="0"/>
                </a:lnTo>
                <a:lnTo>
                  <a:pt x="2803892" y="22538"/>
                </a:lnTo>
                <a:lnTo>
                  <a:pt x="3125206" y="88191"/>
                </a:lnTo>
                <a:lnTo>
                  <a:pt x="3429880" y="194017"/>
                </a:lnTo>
                <a:lnTo>
                  <a:pt x="3714971" y="337074"/>
                </a:lnTo>
                <a:lnTo>
                  <a:pt x="3977539" y="514422"/>
                </a:lnTo>
                <a:lnTo>
                  <a:pt x="4214642" y="723118"/>
                </a:lnTo>
                <a:lnTo>
                  <a:pt x="4423338" y="960221"/>
                </a:lnTo>
                <a:lnTo>
                  <a:pt x="4600686" y="1222789"/>
                </a:lnTo>
                <a:lnTo>
                  <a:pt x="4743743" y="1507880"/>
                </a:lnTo>
                <a:lnTo>
                  <a:pt x="4849569" y="1812554"/>
                </a:lnTo>
                <a:lnTo>
                  <a:pt x="4915222" y="2133868"/>
                </a:lnTo>
                <a:lnTo>
                  <a:pt x="4937760" y="2468880"/>
                </a:lnTo>
                <a:close/>
              </a:path>
            </a:pathLst>
          </a:custGeom>
          <a:solidFill>
            <a:srgbClr val="F08BB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724400" y="5486400"/>
            <a:ext cx="2743200" cy="1371600"/>
          </a:xfrm>
          <a:custGeom>
            <a:avLst/>
            <a:gdLst/>
            <a:ahLst/>
            <a:cxnLst/>
            <a:rect l="0" t="0" r="r" b="b"/>
            <a:pathLst>
              <a:path w="2743200" h="1371600">
                <a:moveTo>
                  <a:pt x="2743200" y="1371600"/>
                </a:moveTo>
                <a:lnTo>
                  <a:pt x="2743200" y="1371600"/>
                </a:lnTo>
                <a:lnTo>
                  <a:pt x="0" y="1371600"/>
                </a:lnTo>
                <a:lnTo>
                  <a:pt x="0" y="1371600"/>
                </a:lnTo>
                <a:lnTo>
                  <a:pt x="12521" y="1185482"/>
                </a:lnTo>
                <a:lnTo>
                  <a:pt x="48995" y="1006974"/>
                </a:lnTo>
                <a:lnTo>
                  <a:pt x="107787" y="837711"/>
                </a:lnTo>
                <a:lnTo>
                  <a:pt x="187264" y="679327"/>
                </a:lnTo>
                <a:lnTo>
                  <a:pt x="285790" y="533456"/>
                </a:lnTo>
                <a:lnTo>
                  <a:pt x="401732" y="401732"/>
                </a:lnTo>
                <a:lnTo>
                  <a:pt x="533456" y="285790"/>
                </a:lnTo>
                <a:lnTo>
                  <a:pt x="679327" y="187264"/>
                </a:lnTo>
                <a:lnTo>
                  <a:pt x="837711" y="107787"/>
                </a:lnTo>
                <a:lnTo>
                  <a:pt x="1006974" y="48995"/>
                </a:lnTo>
                <a:lnTo>
                  <a:pt x="1185482" y="12521"/>
                </a:lnTo>
                <a:lnTo>
                  <a:pt x="1371600" y="0"/>
                </a:lnTo>
                <a:lnTo>
                  <a:pt x="1557718" y="12521"/>
                </a:lnTo>
                <a:lnTo>
                  <a:pt x="1736226" y="48995"/>
                </a:lnTo>
                <a:lnTo>
                  <a:pt x="1905489" y="107787"/>
                </a:lnTo>
                <a:lnTo>
                  <a:pt x="2063873" y="187264"/>
                </a:lnTo>
                <a:lnTo>
                  <a:pt x="2209744" y="285790"/>
                </a:lnTo>
                <a:lnTo>
                  <a:pt x="2341468" y="401732"/>
                </a:lnTo>
                <a:lnTo>
                  <a:pt x="2457410" y="533456"/>
                </a:lnTo>
                <a:lnTo>
                  <a:pt x="2555936" y="679327"/>
                </a:lnTo>
                <a:lnTo>
                  <a:pt x="2635413" y="837711"/>
                </a:lnTo>
                <a:lnTo>
                  <a:pt x="2694205" y="1006974"/>
                </a:lnTo>
                <a:lnTo>
                  <a:pt x="2730679" y="1185482"/>
                </a:lnTo>
                <a:lnTo>
                  <a:pt x="2743200" y="1371600"/>
                </a:lnTo>
                <a:close/>
              </a:path>
            </a:pathLst>
          </a:custGeom>
          <a:solidFill>
            <a:srgbClr val="6A4CD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0" y="4953000"/>
            <a:ext cx="12192000" cy="1905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MOONS"/>
          <p:cNvSpPr txBox="1"/>
          <p:nvPr/>
        </p:nvSpPr>
        <p:spPr>
          <a:xfrm>
            <a:off x="952500" y="5218938"/>
            <a:ext cx="2779957" cy="7658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MOONS</a:t>
            </a:r>
          </a:p>
        </p:txBody>
      </p:sp>
      <p:sp>
        <p:nvSpPr>
          <p:cNvPr id="14" name="Text: Science project · Class 6"/>
          <p:cNvSpPr txBox="1"/>
          <p:nvPr/>
        </p:nvSpPr>
        <p:spPr>
          <a:xfrm>
            <a:off x="952500" y="6046280"/>
            <a:ext cx="3272751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Science project · Class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PLAN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PLAN</a:t>
            </a:r>
          </a:p>
        </p:txBody>
      </p:sp>
      <p:sp>
        <p:nvSpPr>
          <p:cNvPr id="6" name="Text: TIMELINE"/>
          <p:cNvSpPr txBox="1"/>
          <p:nvPr/>
        </p:nvSpPr>
        <p:spPr>
          <a:xfrm>
            <a:off x="952500" y="1070610"/>
            <a:ext cx="4348871" cy="9525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000" b="1" i="0" spc="12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TIMELINE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952500" y="4000500"/>
            <a:ext cx="10287000" cy="0"/>
          </a:xfrm>
          <a:prstGeom prst="line">
            <a:avLst/>
          </a:prstGeom>
          <a:ln w="28575">
            <a:solidFill>
              <a:srgbClr val="251B45"/>
            </a:solidFill>
          </a:ln>
        </p:spPr>
      </p:cxnSp>
      <p:sp>
        <p:nvSpPr>
          <p:cNvPr id="8" name="Oval 7"/>
          <p:cNvSpPr/>
          <p:nvPr/>
        </p:nvSpPr>
        <p:spPr>
          <a:xfrm>
            <a:off x="895350" y="3829050"/>
            <a:ext cx="342900" cy="342900"/>
          </a:xfrm>
          <a:prstGeom prst="ellipse">
            <a:avLst/>
          </a:prstGeom>
          <a:solidFill>
            <a:srgbClr val="6A4CD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PHASE 1"/>
          <p:cNvSpPr txBox="1"/>
          <p:nvPr/>
        </p:nvSpPr>
        <p:spPr>
          <a:xfrm>
            <a:off x="9525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PHASE 1</a:t>
            </a:r>
          </a:p>
        </p:txBody>
      </p:sp>
      <p:sp>
        <p:nvSpPr>
          <p:cNvPr id="10" name="Text: The Sun"/>
          <p:cNvSpPr txBox="1"/>
          <p:nvPr/>
        </p:nvSpPr>
        <p:spPr>
          <a:xfrm>
            <a:off x="952500" y="4294822"/>
            <a:ext cx="1371771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The Sun</a:t>
            </a:r>
          </a:p>
        </p:txBody>
      </p:sp>
      <p:sp>
        <p:nvSpPr>
          <p:cNvPr id="11" name="Text: Weeks 1–2"/>
          <p:cNvSpPr txBox="1"/>
          <p:nvPr/>
        </p:nvSpPr>
        <p:spPr>
          <a:xfrm>
            <a:off x="952500" y="4720590"/>
            <a:ext cx="1088469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Montserrat"/>
                <a:ea typeface="Montserrat"/>
                <a:cs typeface="Montserrat"/>
              </a:rPr>
              <a:t>Weeks 1–2</a:t>
            </a:r>
          </a:p>
        </p:txBody>
      </p:sp>
      <p:sp>
        <p:nvSpPr>
          <p:cNvPr id="12" name="Oval 11"/>
          <p:cNvSpPr/>
          <p:nvPr/>
        </p:nvSpPr>
        <p:spPr>
          <a:xfrm>
            <a:off x="3752850" y="3829050"/>
            <a:ext cx="342900" cy="342900"/>
          </a:xfrm>
          <a:prstGeom prst="ellipse">
            <a:avLst/>
          </a:prstGeom>
          <a:solidFill>
            <a:srgbClr val="6A4CD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PHASE 2"/>
          <p:cNvSpPr txBox="1"/>
          <p:nvPr/>
        </p:nvSpPr>
        <p:spPr>
          <a:xfrm>
            <a:off x="38100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PHASE 2</a:t>
            </a:r>
          </a:p>
        </p:txBody>
      </p:sp>
      <p:sp>
        <p:nvSpPr>
          <p:cNvPr id="14" name="Text: Planets"/>
          <p:cNvSpPr txBox="1"/>
          <p:nvPr/>
        </p:nvSpPr>
        <p:spPr>
          <a:xfrm>
            <a:off x="3810000" y="4294822"/>
            <a:ext cx="1277204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Planets</a:t>
            </a:r>
          </a:p>
        </p:txBody>
      </p:sp>
      <p:sp>
        <p:nvSpPr>
          <p:cNvPr id="15" name="Text: Weeks 3–5"/>
          <p:cNvSpPr txBox="1"/>
          <p:nvPr/>
        </p:nvSpPr>
        <p:spPr>
          <a:xfrm>
            <a:off x="3810000" y="4720590"/>
            <a:ext cx="1133162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Montserrat"/>
                <a:ea typeface="Montserrat"/>
                <a:cs typeface="Montserrat"/>
              </a:rPr>
              <a:t>Weeks 3–5</a:t>
            </a:r>
          </a:p>
        </p:txBody>
      </p:sp>
      <p:sp>
        <p:nvSpPr>
          <p:cNvPr id="16" name="Oval 15"/>
          <p:cNvSpPr/>
          <p:nvPr/>
        </p:nvSpPr>
        <p:spPr>
          <a:xfrm>
            <a:off x="6610350" y="3829050"/>
            <a:ext cx="342900" cy="342900"/>
          </a:xfrm>
          <a:prstGeom prst="ellipse">
            <a:avLst/>
          </a:prstGeom>
          <a:solidFill>
            <a:srgbClr val="6A4CD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: PHASE 3"/>
          <p:cNvSpPr txBox="1"/>
          <p:nvPr/>
        </p:nvSpPr>
        <p:spPr>
          <a:xfrm>
            <a:off x="66675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PHASE 3</a:t>
            </a:r>
          </a:p>
        </p:txBody>
      </p:sp>
      <p:sp>
        <p:nvSpPr>
          <p:cNvPr id="18" name="Text: Moons"/>
          <p:cNvSpPr txBox="1"/>
          <p:nvPr/>
        </p:nvSpPr>
        <p:spPr>
          <a:xfrm>
            <a:off x="6667500" y="4294822"/>
            <a:ext cx="1134161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Moons</a:t>
            </a:r>
          </a:p>
        </p:txBody>
      </p:sp>
      <p:sp>
        <p:nvSpPr>
          <p:cNvPr id="19" name="Text: Weeks 6–8"/>
          <p:cNvSpPr txBox="1"/>
          <p:nvPr/>
        </p:nvSpPr>
        <p:spPr>
          <a:xfrm>
            <a:off x="6667500" y="4720590"/>
            <a:ext cx="1158718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Montserrat"/>
                <a:ea typeface="Montserrat"/>
                <a:cs typeface="Montserrat"/>
              </a:rPr>
              <a:t>Weeks 6–8</a:t>
            </a:r>
          </a:p>
        </p:txBody>
      </p:sp>
      <p:sp>
        <p:nvSpPr>
          <p:cNvPr id="20" name="Oval 19"/>
          <p:cNvSpPr/>
          <p:nvPr/>
        </p:nvSpPr>
        <p:spPr>
          <a:xfrm>
            <a:off x="9467850" y="3829050"/>
            <a:ext cx="342900" cy="342900"/>
          </a:xfrm>
          <a:prstGeom prst="ellipse">
            <a:avLst/>
          </a:prstGeom>
          <a:solidFill>
            <a:srgbClr val="6A4CD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: PHASE 4"/>
          <p:cNvSpPr txBox="1"/>
          <p:nvPr/>
        </p:nvSpPr>
        <p:spPr>
          <a:xfrm>
            <a:off x="95250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PHASE 4</a:t>
            </a:r>
          </a:p>
        </p:txBody>
      </p:sp>
      <p:sp>
        <p:nvSpPr>
          <p:cNvPr id="22" name="Text: Fun facts"/>
          <p:cNvSpPr txBox="1"/>
          <p:nvPr/>
        </p:nvSpPr>
        <p:spPr>
          <a:xfrm>
            <a:off x="9525000" y="4294822"/>
            <a:ext cx="1562282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Fun facts</a:t>
            </a:r>
          </a:p>
        </p:txBody>
      </p:sp>
      <p:sp>
        <p:nvSpPr>
          <p:cNvPr id="23" name="Text: Week 9+"/>
          <p:cNvSpPr txBox="1"/>
          <p:nvPr/>
        </p:nvSpPr>
        <p:spPr>
          <a:xfrm>
            <a:off x="9525000" y="4720590"/>
            <a:ext cx="942456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Montserrat"/>
                <a:ea typeface="Montserrat"/>
                <a:cs typeface="Montserrat"/>
              </a:rPr>
              <a:t>Week 9+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BREAKDOWN"/>
          <p:cNvSpPr txBox="1"/>
          <p:nvPr/>
        </p:nvSpPr>
        <p:spPr>
          <a:xfrm>
            <a:off x="952500" y="847725"/>
            <a:ext cx="1471569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BREAKDOWN</a:t>
            </a:r>
          </a:p>
        </p:txBody>
      </p:sp>
      <p:sp>
        <p:nvSpPr>
          <p:cNvPr id="6" name="Text: PLANET SIZES COMPARED"/>
          <p:cNvSpPr txBox="1"/>
          <p:nvPr/>
        </p:nvSpPr>
        <p:spPr>
          <a:xfrm>
            <a:off x="952500" y="1421542"/>
            <a:ext cx="6324600" cy="5093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150" b="1" i="0" spc="63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PLANET SIZES COMPARED</a:t>
            </a:r>
          </a:p>
        </p:txBody>
      </p:sp>
      <p:graphicFrame>
        <p:nvGraphicFramePr>
          <p:cNvPr id="7" name="Donut chart (sample data)"/>
          <p:cNvGraphicFramePr>
            <a:graphicFrameLocks noGrp="1"/>
          </p:cNvGraphicFramePr>
          <p:nvPr/>
        </p:nvGraphicFramePr>
        <p:xfrm>
          <a:off x="6287640" y="1714500"/>
          <a:ext cx="4572000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952500" y="2857500"/>
            <a:ext cx="323850" cy="323850"/>
          </a:xfrm>
          <a:prstGeom prst="rect">
            <a:avLst/>
          </a:prstGeom>
          <a:solidFill>
            <a:srgbClr val="6A4CD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The Sun — 42%"/>
          <p:cNvSpPr txBox="1"/>
          <p:nvPr/>
        </p:nvSpPr>
        <p:spPr>
          <a:xfrm>
            <a:off x="1466850" y="2847022"/>
            <a:ext cx="2544817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The Sun — 42%</a:t>
            </a:r>
          </a:p>
        </p:txBody>
      </p:sp>
      <p:sp>
        <p:nvSpPr>
          <p:cNvPr id="10" name="Rectangle 9"/>
          <p:cNvSpPr/>
          <p:nvPr/>
        </p:nvSpPr>
        <p:spPr>
          <a:xfrm>
            <a:off x="952500" y="3524250"/>
            <a:ext cx="323850" cy="323850"/>
          </a:xfrm>
          <a:prstGeom prst="rect">
            <a:avLst/>
          </a:prstGeom>
          <a:solidFill>
            <a:srgbClr val="F08BB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Planets — 27%"/>
          <p:cNvSpPr txBox="1"/>
          <p:nvPr/>
        </p:nvSpPr>
        <p:spPr>
          <a:xfrm>
            <a:off x="1466850" y="3513772"/>
            <a:ext cx="2426675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Planets — 27%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52500" y="4191000"/>
            <a:ext cx="323850" cy="323850"/>
          </a:xfrm>
          <a:prstGeom prst="rect">
            <a:avLst/>
          </a:prstGeom>
          <a:solidFill>
            <a:srgbClr val="251B4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Moons — 18%"/>
          <p:cNvSpPr txBox="1"/>
          <p:nvPr/>
        </p:nvSpPr>
        <p:spPr>
          <a:xfrm>
            <a:off x="1466850" y="4180522"/>
            <a:ext cx="2229584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Moons — 18%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52500" y="4857750"/>
            <a:ext cx="323850" cy="323850"/>
          </a:xfrm>
          <a:prstGeom prst="rect">
            <a:avLst/>
          </a:prstGeom>
          <a:solidFill>
            <a:srgbClr val="65607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Fun facts — 13%"/>
          <p:cNvSpPr txBox="1"/>
          <p:nvPr/>
        </p:nvSpPr>
        <p:spPr>
          <a:xfrm>
            <a:off x="1466850" y="4847272"/>
            <a:ext cx="2636340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Fun facts — 13%</a:t>
            </a:r>
          </a:p>
        </p:txBody>
      </p:sp>
      <p:sp>
        <p:nvSpPr>
          <p:cNvPr id="16" name="Text: Sample data — replace with you"/>
          <p:cNvSpPr txBox="1"/>
          <p:nvPr/>
        </p:nvSpPr>
        <p:spPr>
          <a:xfrm>
            <a:off x="952500" y="5915978"/>
            <a:ext cx="3659595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Sample data — replace with yours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Text: NEXT STEPS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NEXT STEPS</a:t>
            </a:r>
          </a:p>
        </p:txBody>
      </p:sp>
      <p:sp>
        <p:nvSpPr>
          <p:cNvPr id="6" name="Text: WHAT HAPPENS NEXT"/>
          <p:cNvSpPr txBox="1"/>
          <p:nvPr/>
        </p:nvSpPr>
        <p:spPr>
          <a:xfrm>
            <a:off x="952500" y="1157356"/>
            <a:ext cx="10297668" cy="9632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050" b="1" i="0" spc="121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WHAT HAPPENS NEXT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52500" y="2571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251B4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Share feedback by Friday"/>
          <p:cNvSpPr txBox="1"/>
          <p:nvPr/>
        </p:nvSpPr>
        <p:spPr>
          <a:xfrm>
            <a:off x="1562100" y="2524887"/>
            <a:ext cx="5037429" cy="4391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Share feedback by Friday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52500" y="35242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251B4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Pilot in two locations"/>
          <p:cNvSpPr txBox="1"/>
          <p:nvPr/>
        </p:nvSpPr>
        <p:spPr>
          <a:xfrm>
            <a:off x="1562100" y="3477387"/>
            <a:ext cx="4203839" cy="4391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Pilot in two locations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52500" y="4476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251B4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Review results in 30 days"/>
          <p:cNvSpPr txBox="1"/>
          <p:nvPr/>
        </p:nvSpPr>
        <p:spPr>
          <a:xfrm>
            <a:off x="1562100" y="4429887"/>
            <a:ext cx="5004631" cy="4391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Review results in 30 days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PLAN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PLAN</a:t>
            </a:r>
          </a:p>
        </p:txBody>
      </p:sp>
      <p:sp>
        <p:nvSpPr>
          <p:cNvPr id="6" name="Text: TIMELINE"/>
          <p:cNvSpPr txBox="1"/>
          <p:nvPr/>
        </p:nvSpPr>
        <p:spPr>
          <a:xfrm>
            <a:off x="952500" y="1070610"/>
            <a:ext cx="4348871" cy="9525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000" b="1" i="0" spc="12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TIMELINE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952500" y="4000500"/>
            <a:ext cx="10287000" cy="0"/>
          </a:xfrm>
          <a:prstGeom prst="line">
            <a:avLst/>
          </a:prstGeom>
          <a:ln w="28575">
            <a:solidFill>
              <a:srgbClr val="251B45"/>
            </a:solidFill>
          </a:ln>
        </p:spPr>
      </p:cxnSp>
      <p:sp>
        <p:nvSpPr>
          <p:cNvPr id="8" name="Oval 7"/>
          <p:cNvSpPr/>
          <p:nvPr/>
        </p:nvSpPr>
        <p:spPr>
          <a:xfrm>
            <a:off x="895350" y="3829050"/>
            <a:ext cx="342900" cy="342900"/>
          </a:xfrm>
          <a:prstGeom prst="ellipse">
            <a:avLst/>
          </a:prstGeom>
          <a:solidFill>
            <a:srgbClr val="6A4CD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PHASE 1"/>
          <p:cNvSpPr txBox="1"/>
          <p:nvPr/>
        </p:nvSpPr>
        <p:spPr>
          <a:xfrm>
            <a:off x="9525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PHASE 1</a:t>
            </a:r>
          </a:p>
        </p:txBody>
      </p:sp>
      <p:sp>
        <p:nvSpPr>
          <p:cNvPr id="10" name="Text: The Sun"/>
          <p:cNvSpPr txBox="1"/>
          <p:nvPr/>
        </p:nvSpPr>
        <p:spPr>
          <a:xfrm>
            <a:off x="952500" y="4294822"/>
            <a:ext cx="1371771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The Sun</a:t>
            </a:r>
          </a:p>
        </p:txBody>
      </p:sp>
      <p:sp>
        <p:nvSpPr>
          <p:cNvPr id="11" name="Text: Weeks 1–2"/>
          <p:cNvSpPr txBox="1"/>
          <p:nvPr/>
        </p:nvSpPr>
        <p:spPr>
          <a:xfrm>
            <a:off x="952500" y="4720590"/>
            <a:ext cx="1088469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Montserrat"/>
                <a:ea typeface="Montserrat"/>
                <a:cs typeface="Montserrat"/>
              </a:rPr>
              <a:t>Weeks 1–2</a:t>
            </a:r>
          </a:p>
        </p:txBody>
      </p:sp>
      <p:sp>
        <p:nvSpPr>
          <p:cNvPr id="12" name="Oval 11"/>
          <p:cNvSpPr/>
          <p:nvPr/>
        </p:nvSpPr>
        <p:spPr>
          <a:xfrm>
            <a:off x="3752850" y="3829050"/>
            <a:ext cx="342900" cy="342900"/>
          </a:xfrm>
          <a:prstGeom prst="ellipse">
            <a:avLst/>
          </a:prstGeom>
          <a:solidFill>
            <a:srgbClr val="6A4CD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PHASE 2"/>
          <p:cNvSpPr txBox="1"/>
          <p:nvPr/>
        </p:nvSpPr>
        <p:spPr>
          <a:xfrm>
            <a:off x="38100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PHASE 2</a:t>
            </a:r>
          </a:p>
        </p:txBody>
      </p:sp>
      <p:sp>
        <p:nvSpPr>
          <p:cNvPr id="14" name="Text: Planets"/>
          <p:cNvSpPr txBox="1"/>
          <p:nvPr/>
        </p:nvSpPr>
        <p:spPr>
          <a:xfrm>
            <a:off x="3810000" y="4294822"/>
            <a:ext cx="1277204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Planets</a:t>
            </a:r>
          </a:p>
        </p:txBody>
      </p:sp>
      <p:sp>
        <p:nvSpPr>
          <p:cNvPr id="15" name="Text: Weeks 3–5"/>
          <p:cNvSpPr txBox="1"/>
          <p:nvPr/>
        </p:nvSpPr>
        <p:spPr>
          <a:xfrm>
            <a:off x="3810000" y="4720590"/>
            <a:ext cx="1133162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Montserrat"/>
                <a:ea typeface="Montserrat"/>
                <a:cs typeface="Montserrat"/>
              </a:rPr>
              <a:t>Weeks 3–5</a:t>
            </a:r>
          </a:p>
        </p:txBody>
      </p:sp>
      <p:sp>
        <p:nvSpPr>
          <p:cNvPr id="16" name="Oval 15"/>
          <p:cNvSpPr/>
          <p:nvPr/>
        </p:nvSpPr>
        <p:spPr>
          <a:xfrm>
            <a:off x="6610350" y="3829050"/>
            <a:ext cx="342900" cy="342900"/>
          </a:xfrm>
          <a:prstGeom prst="ellipse">
            <a:avLst/>
          </a:prstGeom>
          <a:solidFill>
            <a:srgbClr val="6A4CD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: PHASE 3"/>
          <p:cNvSpPr txBox="1"/>
          <p:nvPr/>
        </p:nvSpPr>
        <p:spPr>
          <a:xfrm>
            <a:off x="66675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PHASE 3</a:t>
            </a:r>
          </a:p>
        </p:txBody>
      </p:sp>
      <p:sp>
        <p:nvSpPr>
          <p:cNvPr id="18" name="Text: Moons"/>
          <p:cNvSpPr txBox="1"/>
          <p:nvPr/>
        </p:nvSpPr>
        <p:spPr>
          <a:xfrm>
            <a:off x="6667500" y="4294822"/>
            <a:ext cx="1134161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Moons</a:t>
            </a:r>
          </a:p>
        </p:txBody>
      </p:sp>
      <p:sp>
        <p:nvSpPr>
          <p:cNvPr id="19" name="Text: Weeks 6–8"/>
          <p:cNvSpPr txBox="1"/>
          <p:nvPr/>
        </p:nvSpPr>
        <p:spPr>
          <a:xfrm>
            <a:off x="6667500" y="4720590"/>
            <a:ext cx="1158718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Montserrat"/>
                <a:ea typeface="Montserrat"/>
                <a:cs typeface="Montserrat"/>
              </a:rPr>
              <a:t>Weeks 6–8</a:t>
            </a:r>
          </a:p>
        </p:txBody>
      </p:sp>
      <p:sp>
        <p:nvSpPr>
          <p:cNvPr id="20" name="Oval 19"/>
          <p:cNvSpPr/>
          <p:nvPr/>
        </p:nvSpPr>
        <p:spPr>
          <a:xfrm>
            <a:off x="9467850" y="3829050"/>
            <a:ext cx="342900" cy="342900"/>
          </a:xfrm>
          <a:prstGeom prst="ellipse">
            <a:avLst/>
          </a:prstGeom>
          <a:solidFill>
            <a:srgbClr val="6A4CD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: PHASE 4"/>
          <p:cNvSpPr txBox="1"/>
          <p:nvPr/>
        </p:nvSpPr>
        <p:spPr>
          <a:xfrm>
            <a:off x="95250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PHASE 4</a:t>
            </a:r>
          </a:p>
        </p:txBody>
      </p:sp>
      <p:sp>
        <p:nvSpPr>
          <p:cNvPr id="22" name="Text: Fun facts"/>
          <p:cNvSpPr txBox="1"/>
          <p:nvPr/>
        </p:nvSpPr>
        <p:spPr>
          <a:xfrm>
            <a:off x="9525000" y="4294822"/>
            <a:ext cx="1562282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Fun facts</a:t>
            </a:r>
          </a:p>
        </p:txBody>
      </p:sp>
      <p:sp>
        <p:nvSpPr>
          <p:cNvPr id="23" name="Text: Week 9+"/>
          <p:cNvSpPr txBox="1"/>
          <p:nvPr/>
        </p:nvSpPr>
        <p:spPr>
          <a:xfrm>
            <a:off x="9525000" y="4720590"/>
            <a:ext cx="942456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Montserrat"/>
                <a:ea typeface="Montserrat"/>
                <a:cs typeface="Montserrat"/>
              </a:rPr>
              <a:t>Week 9+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6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06</a:t>
            </a:r>
          </a:p>
        </p:txBody>
      </p:sp>
      <p:sp>
        <p:nvSpPr>
          <p:cNvPr id="5" name="Text: THANK YOU"/>
          <p:cNvSpPr txBox="1"/>
          <p:nvPr/>
        </p:nvSpPr>
        <p:spPr>
          <a:xfrm>
            <a:off x="952500" y="2189512"/>
            <a:ext cx="10515600" cy="18249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1600" b="1" i="0" spc="232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THANK YOU</a:t>
            </a:r>
          </a:p>
        </p:txBody>
      </p:sp>
      <p:sp>
        <p:nvSpPr>
          <p:cNvPr id="6" name="Text: Questions? Let’s talk."/>
          <p:cNvSpPr txBox="1"/>
          <p:nvPr/>
        </p:nvSpPr>
        <p:spPr>
          <a:xfrm>
            <a:off x="952500" y="4144137"/>
            <a:ext cx="3991965" cy="4391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0" i="0">
                <a:solidFill>
                  <a:srgbClr val="251B45"/>
                </a:solidFill>
                <a:latin typeface="Montserrat"/>
                <a:ea typeface="Montserrat"/>
                <a:cs typeface="Montserrat"/>
              </a:rPr>
              <a:t>Questions? Let’s talk.</a:t>
            </a:r>
          </a:p>
        </p:txBody>
      </p:sp>
      <p:sp>
        <p:nvSpPr>
          <p:cNvPr id="7" name="Text: yourname@yourdomain.com · +91 "/>
          <p:cNvSpPr txBox="1"/>
          <p:nvPr/>
        </p:nvSpPr>
        <p:spPr>
          <a:xfrm>
            <a:off x="952500" y="5093970"/>
            <a:ext cx="6224821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0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yourname@yourdomain.com · +91 98765 43210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Solar System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