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MINAR"/>
          <p:cNvSpPr txBox="1"/>
          <p:nvPr/>
        </p:nvSpPr>
        <p:spPr>
          <a:xfrm>
            <a:off x="952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A0A0A"/>
                </a:solidFill>
                <a:latin typeface="Roboto Mono"/>
                <a:ea typeface="Roboto Mono"/>
                <a:cs typeface="Roboto Mono"/>
              </a:rPr>
              <a:t>SEMINAR</a:t>
            </a:r>
          </a:p>
        </p:txBody>
      </p:sp>
      <p:sp>
        <p:nvSpPr>
          <p:cNvPr id="5" name="Text: Machine Learning"/>
          <p:cNvSpPr txBox="1"/>
          <p:nvPr/>
        </p:nvSpPr>
        <p:spPr>
          <a:xfrm>
            <a:off x="952500" y="1694658"/>
            <a:ext cx="11144250" cy="145663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0050" b="1" i="0" spc="-403">
                <a:solidFill>
                  <a:srgbClr val="0A0A0A"/>
                </a:solidFill>
                <a:latin typeface="Arial"/>
                <a:ea typeface="Arial"/>
                <a:cs typeface="Arial"/>
              </a:rPr>
              <a:t>Machine Learning</a:t>
            </a:r>
          </a:p>
        </p:txBody>
      </p:sp>
      <p:sp>
        <p:nvSpPr>
          <p:cNvPr id="6" name="Text: 101"/>
          <p:cNvSpPr txBox="1"/>
          <p:nvPr/>
        </p:nvSpPr>
        <p:spPr>
          <a:xfrm>
            <a:off x="952500" y="2921318"/>
            <a:ext cx="2147294" cy="14120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 spc="-390">
                <a:solidFill>
                  <a:srgbClr val="0A0A0A"/>
                </a:solidFill>
                <a:latin typeface="Arial"/>
                <a:ea typeface="Arial"/>
                <a:cs typeface="Arial"/>
              </a:rPr>
              <a:t>101</a:t>
            </a:r>
          </a:p>
        </p:txBody>
      </p:sp>
      <p:sp>
        <p:nvSpPr>
          <p:cNvPr id="7" name="Text: Department seminar series"/>
          <p:cNvSpPr txBox="1"/>
          <p:nvPr/>
        </p:nvSpPr>
        <p:spPr>
          <a:xfrm>
            <a:off x="952500" y="5056632"/>
            <a:ext cx="4063058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Department seminar series</a:t>
            </a:r>
          </a:p>
        </p:txBody>
      </p:sp>
      <p:sp>
        <p:nvSpPr>
          <p:cNvPr id="8" name="Text: Presented by Dev Kapoor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Presented by Dev Kapoor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03"/>
          <p:cNvSpPr txBox="1"/>
          <p:nvPr/>
        </p:nvSpPr>
        <p:spPr>
          <a:xfrm>
            <a:off x="952500" y="1832610"/>
            <a:ext cx="3856559" cy="38766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0" b="1" i="0" spc="-1350">
                <a:solidFill>
                  <a:srgbClr val="0A0A0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Text: Training"/>
          <p:cNvSpPr txBox="1"/>
          <p:nvPr/>
        </p:nvSpPr>
        <p:spPr>
          <a:xfrm>
            <a:off x="6286500" y="3376422"/>
            <a:ext cx="2972049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Training</a:t>
            </a:r>
          </a:p>
        </p:txBody>
      </p:sp>
      <p:sp>
        <p:nvSpPr>
          <p:cNvPr id="8" name="Text: SECTION THREE"/>
          <p:cNvSpPr txBox="1"/>
          <p:nvPr/>
        </p:nvSpPr>
        <p:spPr>
          <a:xfrm>
            <a:off x="6286500" y="4216718"/>
            <a:ext cx="287149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1" i="0" spc="39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SECTION THREE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SYSTEM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A0A0A"/>
                </a:solidFill>
                <a:latin typeface="Roboto Mono"/>
                <a:ea typeface="Roboto Mono"/>
                <a:cs typeface="Roboto Mono"/>
              </a:rPr>
              <a:t>SYSTEM</a:t>
            </a:r>
          </a:p>
        </p:txBody>
      </p:sp>
      <p:sp>
        <p:nvSpPr>
          <p:cNvPr id="6" name="Text: How the parts connect"/>
          <p:cNvSpPr txBox="1"/>
          <p:nvPr/>
        </p:nvSpPr>
        <p:spPr>
          <a:xfrm>
            <a:off x="952500" y="1199316"/>
            <a:ext cx="7360825" cy="7737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300" b="1" i="0" spc="-211">
                <a:solidFill>
                  <a:srgbClr val="0A0A0A"/>
                </a:solidFill>
                <a:latin typeface="Arial"/>
                <a:ea typeface="Arial"/>
                <a:cs typeface="Arial"/>
              </a:rPr>
              <a:t>How the parts connect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3143250" y="3048000"/>
            <a:ext cx="2952750" cy="952500"/>
          </a:xfrm>
          <a:prstGeom prst="line">
            <a:avLst/>
          </a:prstGeom>
          <a:ln w="38100">
            <a:solidFill>
              <a:srgbClr val="0A0A0A">
                <a:alpha val="50000"/>
              </a:srgbClr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3143250" y="4000500"/>
            <a:ext cx="2952750" cy="1333500"/>
          </a:xfrm>
          <a:prstGeom prst="line">
            <a:avLst/>
          </a:prstGeom>
          <a:ln w="38100">
            <a:solidFill>
              <a:srgbClr val="0A0A0A">
                <a:alpha val="50000"/>
              </a:srgbClr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6096000" y="3048000"/>
            <a:ext cx="2952750" cy="952500"/>
          </a:xfrm>
          <a:prstGeom prst="line">
            <a:avLst/>
          </a:prstGeom>
          <a:ln w="38100">
            <a:solidFill>
              <a:srgbClr val="0A0A0A">
                <a:alpha val="50000"/>
              </a:srgbClr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6096000" y="4000500"/>
            <a:ext cx="2952750" cy="1333500"/>
          </a:xfrm>
          <a:prstGeom prst="line">
            <a:avLst/>
          </a:prstGeom>
          <a:ln w="38100">
            <a:solidFill>
              <a:srgbClr val="0A0A0A">
                <a:alpha val="50000"/>
              </a:srgbClr>
            </a:solidFill>
          </a:ln>
        </p:spPr>
      </p:cxnSp>
      <p:sp>
        <p:nvSpPr>
          <p:cNvPr id="11" name="Oval 10"/>
          <p:cNvSpPr/>
          <p:nvPr/>
        </p:nvSpPr>
        <p:spPr>
          <a:xfrm>
            <a:off x="2400300" y="3257550"/>
            <a:ext cx="1485900" cy="14859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Data"/>
          <p:cNvSpPr txBox="1"/>
          <p:nvPr/>
        </p:nvSpPr>
        <p:spPr>
          <a:xfrm>
            <a:off x="2838346" y="3887724"/>
            <a:ext cx="609808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13" name="Oval 12"/>
          <p:cNvSpPr/>
          <p:nvPr/>
        </p:nvSpPr>
        <p:spPr>
          <a:xfrm>
            <a:off x="5353050" y="2305050"/>
            <a:ext cx="1485900" cy="1485900"/>
          </a:xfrm>
          <a:prstGeom prst="ellipse">
            <a:avLst/>
          </a:prstGeom>
          <a:solidFill>
            <a:srgbClr val="BDBDB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Models"/>
          <p:cNvSpPr txBox="1"/>
          <p:nvPr/>
        </p:nvSpPr>
        <p:spPr>
          <a:xfrm>
            <a:off x="5643820" y="2935224"/>
            <a:ext cx="904360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Models</a:t>
            </a:r>
          </a:p>
        </p:txBody>
      </p:sp>
      <p:sp>
        <p:nvSpPr>
          <p:cNvPr id="15" name="Oval 14"/>
          <p:cNvSpPr/>
          <p:nvPr/>
        </p:nvSpPr>
        <p:spPr>
          <a:xfrm>
            <a:off x="5353050" y="4591050"/>
            <a:ext cx="1485900" cy="1485900"/>
          </a:xfrm>
          <a:prstGeom prst="ellipse">
            <a:avLst/>
          </a:prstGeom>
          <a:solidFill>
            <a:srgbClr val="6C6C6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Training"/>
          <p:cNvSpPr txBox="1"/>
          <p:nvPr/>
        </p:nvSpPr>
        <p:spPr>
          <a:xfrm>
            <a:off x="5587959" y="5221224"/>
            <a:ext cx="1016083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Training</a:t>
            </a:r>
          </a:p>
        </p:txBody>
      </p:sp>
      <p:sp>
        <p:nvSpPr>
          <p:cNvPr id="17" name="Oval 16"/>
          <p:cNvSpPr/>
          <p:nvPr/>
        </p:nvSpPr>
        <p:spPr>
          <a:xfrm>
            <a:off x="8305800" y="3257550"/>
            <a:ext cx="1485900" cy="14859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xt: Ethics"/>
          <p:cNvSpPr txBox="1"/>
          <p:nvPr/>
        </p:nvSpPr>
        <p:spPr>
          <a:xfrm>
            <a:off x="8648575" y="3887724"/>
            <a:ext cx="800350" cy="27622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Ethics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0A0A0A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40+"/>
          <p:cNvSpPr txBox="1"/>
          <p:nvPr/>
        </p:nvSpPr>
        <p:spPr>
          <a:xfrm>
            <a:off x="895350" y="1876425"/>
            <a:ext cx="4992893" cy="32337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0A0A0A"/>
                </a:solidFill>
                <a:latin typeface="Arial"/>
                <a:ea typeface="Arial"/>
                <a:cs typeface="Arial"/>
              </a:rPr>
              <a:t>40+</a:t>
            </a:r>
          </a:p>
        </p:txBody>
      </p:sp>
      <p:sp>
        <p:nvSpPr>
          <p:cNvPr id="7" name="Text: Accuracy vs. training data."/>
          <p:cNvSpPr txBox="1"/>
          <p:nvPr/>
        </p:nvSpPr>
        <p:spPr>
          <a:xfrm>
            <a:off x="952500" y="5039296"/>
            <a:ext cx="4215929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Accuracy vs. training data.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0A0A0A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0A0A0A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0" t="0" r="r" b="b"/>
            <a:pathLst>
              <a:path w="12192000" h="6858000" fill="none">
                <a:moveTo>
                  <a:pt x="0" y="0"/>
                </a:moveTo>
                <a:lnTo>
                  <a:pt x="0" y="6858000"/>
                </a:lnTo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12192000" y="0"/>
                </a:moveTo>
                <a:lnTo>
                  <a:pt x="12192000" y="6858000"/>
                </a:lnTo>
                <a:moveTo>
                  <a:pt x="0" y="0"/>
                </a:moveTo>
                <a:lnTo>
                  <a:pt x="12192000" y="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  <a:moveTo>
                  <a:pt x="0" y="6858000"/>
                </a:moveTo>
                <a:lnTo>
                  <a:pt x="12192000" y="6858000"/>
                </a:lnTo>
              </a:path>
            </a:pathLst>
          </a:custGeom>
          <a:noFill/>
          <a:ln w="9525">
            <a:solidFill>
              <a:srgbClr val="0A0A0A">
                <a:alpha val="8000"/>
              </a:srgbClr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029950" y="647700"/>
            <a:ext cx="419100" cy="419100"/>
          </a:xfrm>
          <a:prstGeom prst="ellipse">
            <a:avLst/>
          </a:pr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767676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BDB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3302147" cy="6858000"/>
          </a:xfrm>
          <a:custGeom>
            <a:avLst/>
            <a:gdLst/>
            <a:ahLst/>
            <a:cxnLst/>
            <a:rect l="0" t="0" r="r" b="b"/>
            <a:pathLst>
              <a:path w="3302147" h="6858000">
                <a:moveTo>
                  <a:pt x="3302147" y="0"/>
                </a:moveTo>
                <a:lnTo>
                  <a:pt x="0" y="6858000"/>
                </a:lnTo>
                <a:lnTo>
                  <a:pt x="1564298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8599714" cy="6858000"/>
          </a:xfrm>
          <a:custGeom>
            <a:avLst/>
            <a:gdLst/>
            <a:ahLst/>
            <a:cxnLst/>
            <a:rect l="0" t="0" r="r" b="b"/>
            <a:pathLst>
              <a:path w="8599714" h="6858000">
                <a:moveTo>
                  <a:pt x="8599714" y="0"/>
                </a:moveTo>
                <a:lnTo>
                  <a:pt x="0" y="6858000"/>
                </a:lnTo>
                <a:lnTo>
                  <a:pt x="5469038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987517"/>
            <a:ext cx="12192000" cy="5870483"/>
          </a:xfrm>
          <a:custGeom>
            <a:avLst/>
            <a:gdLst/>
            <a:ahLst/>
            <a:cxnLst/>
            <a:rect l="0" t="0" r="r" b="b"/>
            <a:pathLst>
              <a:path w="12192000" h="5870483">
                <a:moveTo>
                  <a:pt x="12192000" y="3089509"/>
                </a:moveTo>
                <a:lnTo>
                  <a:pt x="0" y="5870483"/>
                </a:lnTo>
                <a:lnTo>
                  <a:pt x="1219200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5143500"/>
            <a:ext cx="1714500" cy="1714500"/>
          </a:xfrm>
          <a:custGeom>
            <a:avLst/>
            <a:gdLst/>
            <a:ahLst/>
            <a:cxnLst/>
            <a:rect l="0" t="0" r="r" b="b"/>
            <a:pathLst>
              <a:path w="1714500" h="1714500">
                <a:moveTo>
                  <a:pt x="1714500" y="1714500"/>
                </a:moveTo>
                <a:lnTo>
                  <a:pt x="1714500" y="1714500"/>
                </a:lnTo>
                <a:lnTo>
                  <a:pt x="0" y="1714500"/>
                </a:lnTo>
                <a:lnTo>
                  <a:pt x="0" y="0"/>
                </a:lnTo>
                <a:lnTo>
                  <a:pt x="0" y="0"/>
                </a:lnTo>
                <a:lnTo>
                  <a:pt x="232647" y="15651"/>
                </a:lnTo>
                <a:lnTo>
                  <a:pt x="455782" y="61244"/>
                </a:lnTo>
                <a:lnTo>
                  <a:pt x="667361" y="134734"/>
                </a:lnTo>
                <a:lnTo>
                  <a:pt x="865341" y="234080"/>
                </a:lnTo>
                <a:lnTo>
                  <a:pt x="1047680" y="357238"/>
                </a:lnTo>
                <a:lnTo>
                  <a:pt x="1212335" y="502165"/>
                </a:lnTo>
                <a:lnTo>
                  <a:pt x="1357262" y="666820"/>
                </a:lnTo>
                <a:lnTo>
                  <a:pt x="1480420" y="849159"/>
                </a:lnTo>
                <a:lnTo>
                  <a:pt x="1579766" y="1047139"/>
                </a:lnTo>
                <a:lnTo>
                  <a:pt x="1653256" y="1258718"/>
                </a:lnTo>
                <a:lnTo>
                  <a:pt x="1698849" y="1481853"/>
                </a:lnTo>
                <a:lnTo>
                  <a:pt x="1714500" y="171450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Training"/>
          <p:cNvSpPr txBox="1"/>
          <p:nvPr/>
        </p:nvSpPr>
        <p:spPr>
          <a:xfrm>
            <a:off x="952500" y="5255514"/>
            <a:ext cx="2646055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Training</a:t>
            </a:r>
          </a:p>
        </p:txBody>
      </p:sp>
      <p:sp>
        <p:nvSpPr>
          <p:cNvPr id="12" name="Text: Department seminar series"/>
          <p:cNvSpPr txBox="1"/>
          <p:nvPr/>
        </p:nvSpPr>
        <p:spPr>
          <a:xfrm>
            <a:off x="952500" y="6061138"/>
            <a:ext cx="330837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Department seminar series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Machine Learning 101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