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REPORT"/>
          <p:cNvSpPr txBox="1"/>
          <p:nvPr/>
        </p:nvSpPr>
        <p:spPr>
          <a:xfrm>
            <a:off x="952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REPORT</a:t>
            </a:r>
          </a:p>
        </p:txBody>
      </p:sp>
      <p:sp>
        <p:nvSpPr>
          <p:cNvPr id="5" name="Text: Annual Report"/>
          <p:cNvSpPr txBox="1"/>
          <p:nvPr/>
        </p:nvSpPr>
        <p:spPr>
          <a:xfrm>
            <a:off x="952500" y="1668949"/>
            <a:ext cx="9245727" cy="14884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300" b="1" i="0" spc="-411">
                <a:solidFill>
                  <a:srgbClr val="111111"/>
                </a:solidFill>
                <a:latin typeface="Arial"/>
                <a:ea typeface="Arial"/>
                <a:cs typeface="Arial"/>
              </a:rPr>
              <a:t>Annual Report</a:t>
            </a:r>
          </a:p>
        </p:txBody>
      </p:sp>
      <p:sp>
        <p:nvSpPr>
          <p:cNvPr id="6" name="Text: 2026"/>
          <p:cNvSpPr txBox="1"/>
          <p:nvPr/>
        </p:nvSpPr>
        <p:spPr>
          <a:xfrm>
            <a:off x="952500" y="2921318"/>
            <a:ext cx="2850359" cy="14120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-390">
                <a:solidFill>
                  <a:srgbClr val="111111"/>
                </a:solidFill>
                <a:latin typeface="Arial"/>
                <a:ea typeface="Arial"/>
                <a:cs typeface="Arial"/>
              </a:rPr>
              <a:t>2026</a:t>
            </a:r>
          </a:p>
        </p:txBody>
      </p:sp>
      <p:sp>
        <p:nvSpPr>
          <p:cNvPr id="7" name="Text: Community libraries programme"/>
          <p:cNvSpPr txBox="1"/>
          <p:nvPr/>
        </p:nvSpPr>
        <p:spPr>
          <a:xfrm>
            <a:off x="952500" y="5056632"/>
            <a:ext cx="4808008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Community libraries programme</a:t>
            </a:r>
          </a:p>
        </p:txBody>
      </p:sp>
      <p:sp>
        <p:nvSpPr>
          <p:cNvPr id="8" name="Text: Presented by Kavya Reddy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Presented by Kavya Reddy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6" name="Text: 18"/>
          <p:cNvSpPr txBox="1"/>
          <p:nvPr/>
        </p:nvSpPr>
        <p:spPr>
          <a:xfrm>
            <a:off x="895350" y="1876425"/>
            <a:ext cx="3283014" cy="3233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E30613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7" name="Text: Books lent per quarter."/>
          <p:cNvSpPr txBox="1"/>
          <p:nvPr/>
        </p:nvSpPr>
        <p:spPr>
          <a:xfrm>
            <a:off x="952500" y="5039296"/>
            <a:ext cx="3622464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Books lent per quarter.</a:t>
            </a:r>
          </a:p>
        </p:txBody>
      </p:sp>
      <p:sp>
        <p:nvSpPr>
          <p:cNvPr id="8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PLAN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PLAN</a:t>
            </a:r>
          </a:p>
        </p:txBody>
      </p:sp>
      <p:sp>
        <p:nvSpPr>
          <p:cNvPr id="6" name="Text: Timeline"/>
          <p:cNvSpPr txBox="1"/>
          <p:nvPr/>
        </p:nvSpPr>
        <p:spPr>
          <a:xfrm>
            <a:off x="952500" y="1116330"/>
            <a:ext cx="3155025" cy="8763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00" b="1" i="0" spc="-240">
                <a:solidFill>
                  <a:srgbClr val="111111"/>
                </a:solidFill>
                <a:latin typeface="Arial"/>
                <a:ea typeface="Arial"/>
                <a:cs typeface="Arial"/>
              </a:rPr>
              <a:t>Timeline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952500" y="4000500"/>
            <a:ext cx="10287000" cy="0"/>
          </a:xfrm>
          <a:prstGeom prst="line">
            <a:avLst/>
          </a:prstGeom>
          <a:ln w="28575">
            <a:solidFill>
              <a:srgbClr val="11111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895350" y="3829050"/>
            <a:ext cx="342900" cy="3429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HASE 1"/>
          <p:cNvSpPr txBox="1"/>
          <p:nvPr/>
        </p:nvSpPr>
        <p:spPr>
          <a:xfrm>
            <a:off x="952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PHASE 1</a:t>
            </a:r>
          </a:p>
        </p:txBody>
      </p:sp>
      <p:sp>
        <p:nvSpPr>
          <p:cNvPr id="10" name="Text: Year in brief"/>
          <p:cNvSpPr txBox="1"/>
          <p:nvPr/>
        </p:nvSpPr>
        <p:spPr>
          <a:xfrm>
            <a:off x="952500" y="4311968"/>
            <a:ext cx="1837512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Year in brief</a:t>
            </a:r>
          </a:p>
        </p:txBody>
      </p:sp>
      <p:sp>
        <p:nvSpPr>
          <p:cNvPr id="11" name="Text: Weeks 1–2"/>
          <p:cNvSpPr txBox="1"/>
          <p:nvPr/>
        </p:nvSpPr>
        <p:spPr>
          <a:xfrm>
            <a:off x="952500" y="4732020"/>
            <a:ext cx="1082592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Weeks 1–2</a:t>
            </a:r>
          </a:p>
        </p:txBody>
      </p:sp>
      <p:sp>
        <p:nvSpPr>
          <p:cNvPr id="12" name="Oval 11"/>
          <p:cNvSpPr/>
          <p:nvPr/>
        </p:nvSpPr>
        <p:spPr>
          <a:xfrm>
            <a:off x="3752850" y="3829050"/>
            <a:ext cx="342900" cy="3429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PHASE 2"/>
          <p:cNvSpPr txBox="1"/>
          <p:nvPr/>
        </p:nvSpPr>
        <p:spPr>
          <a:xfrm>
            <a:off x="3810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PHASE 2</a:t>
            </a:r>
          </a:p>
        </p:txBody>
      </p:sp>
      <p:sp>
        <p:nvSpPr>
          <p:cNvPr id="14" name="Text: Reach"/>
          <p:cNvSpPr txBox="1"/>
          <p:nvPr/>
        </p:nvSpPr>
        <p:spPr>
          <a:xfrm>
            <a:off x="3810000" y="4311968"/>
            <a:ext cx="981566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Reach</a:t>
            </a:r>
          </a:p>
        </p:txBody>
      </p:sp>
      <p:sp>
        <p:nvSpPr>
          <p:cNvPr id="15" name="Text: Weeks 3–5"/>
          <p:cNvSpPr txBox="1"/>
          <p:nvPr/>
        </p:nvSpPr>
        <p:spPr>
          <a:xfrm>
            <a:off x="3810000" y="4732020"/>
            <a:ext cx="1082592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Weeks 3–5</a:t>
            </a:r>
          </a:p>
        </p:txBody>
      </p:sp>
      <p:sp>
        <p:nvSpPr>
          <p:cNvPr id="16" name="Oval 15"/>
          <p:cNvSpPr/>
          <p:nvPr/>
        </p:nvSpPr>
        <p:spPr>
          <a:xfrm>
            <a:off x="6610350" y="3829050"/>
            <a:ext cx="342900" cy="3429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: PHASE 3"/>
          <p:cNvSpPr txBox="1"/>
          <p:nvPr/>
        </p:nvSpPr>
        <p:spPr>
          <a:xfrm>
            <a:off x="66675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PHASE 3</a:t>
            </a:r>
          </a:p>
        </p:txBody>
      </p:sp>
      <p:sp>
        <p:nvSpPr>
          <p:cNvPr id="18" name="Text: Stories"/>
          <p:cNvSpPr txBox="1"/>
          <p:nvPr/>
        </p:nvSpPr>
        <p:spPr>
          <a:xfrm>
            <a:off x="6667500" y="4311968"/>
            <a:ext cx="1103735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Stories</a:t>
            </a:r>
          </a:p>
        </p:txBody>
      </p:sp>
      <p:sp>
        <p:nvSpPr>
          <p:cNvPr id="19" name="Text: Weeks 6–8"/>
          <p:cNvSpPr txBox="1"/>
          <p:nvPr/>
        </p:nvSpPr>
        <p:spPr>
          <a:xfrm>
            <a:off x="6667500" y="4732020"/>
            <a:ext cx="1082592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Weeks 6–8</a:t>
            </a:r>
          </a:p>
        </p:txBody>
      </p:sp>
      <p:sp>
        <p:nvSpPr>
          <p:cNvPr id="20" name="Oval 19"/>
          <p:cNvSpPr/>
          <p:nvPr/>
        </p:nvSpPr>
        <p:spPr>
          <a:xfrm>
            <a:off x="9467850" y="3829050"/>
            <a:ext cx="342900" cy="3429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: PHASE 4"/>
          <p:cNvSpPr txBox="1"/>
          <p:nvPr/>
        </p:nvSpPr>
        <p:spPr>
          <a:xfrm>
            <a:off x="9525000" y="3419475"/>
            <a:ext cx="106501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15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PHASE 4</a:t>
            </a:r>
          </a:p>
        </p:txBody>
      </p:sp>
      <p:sp>
        <p:nvSpPr>
          <p:cNvPr id="22" name="Text: Finances"/>
          <p:cNvSpPr txBox="1"/>
          <p:nvPr/>
        </p:nvSpPr>
        <p:spPr>
          <a:xfrm>
            <a:off x="9525000" y="4311968"/>
            <a:ext cx="1400723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Finances</a:t>
            </a:r>
          </a:p>
        </p:txBody>
      </p:sp>
      <p:sp>
        <p:nvSpPr>
          <p:cNvPr id="23" name="Text: Week 9+"/>
          <p:cNvSpPr txBox="1"/>
          <p:nvPr/>
        </p:nvSpPr>
        <p:spPr>
          <a:xfrm>
            <a:off x="9525000" y="4732020"/>
            <a:ext cx="86793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C6862"/>
                </a:solidFill>
                <a:latin typeface="Arial"/>
                <a:ea typeface="Arial"/>
                <a:cs typeface="Arial"/>
              </a:rPr>
              <a:t>Week 9+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SYSTEM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D80612"/>
                </a:solidFill>
                <a:latin typeface="Roboto Mono"/>
                <a:ea typeface="Roboto Mono"/>
                <a:cs typeface="Roboto Mono"/>
              </a:rPr>
              <a:t>SYSTEM</a:t>
            </a:r>
          </a:p>
        </p:txBody>
      </p:sp>
      <p:sp>
        <p:nvSpPr>
          <p:cNvPr id="6" name="Text: How the parts connect"/>
          <p:cNvSpPr txBox="1"/>
          <p:nvPr/>
        </p:nvSpPr>
        <p:spPr>
          <a:xfrm>
            <a:off x="952500" y="1199316"/>
            <a:ext cx="7360825" cy="7737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300" b="1" i="0" spc="-211">
                <a:solidFill>
                  <a:srgbClr val="111111"/>
                </a:solidFill>
                <a:latin typeface="Arial"/>
                <a:ea typeface="Arial"/>
                <a:cs typeface="Arial"/>
              </a:rPr>
              <a:t>How the parts connect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3143250" y="3048000"/>
            <a:ext cx="2952750" cy="952500"/>
          </a:xfrm>
          <a:prstGeom prst="line">
            <a:avLst/>
          </a:prstGeom>
          <a:ln w="38100">
            <a:solidFill>
              <a:srgbClr val="111111">
                <a:alpha val="50000"/>
              </a:srgbClr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3143250" y="4000500"/>
            <a:ext cx="2952750" cy="1333500"/>
          </a:xfrm>
          <a:prstGeom prst="line">
            <a:avLst/>
          </a:prstGeom>
          <a:ln w="38100">
            <a:solidFill>
              <a:srgbClr val="111111">
                <a:alpha val="50000"/>
              </a:srgbClr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6096000" y="3048000"/>
            <a:ext cx="2952750" cy="952500"/>
          </a:xfrm>
          <a:prstGeom prst="line">
            <a:avLst/>
          </a:prstGeom>
          <a:ln w="38100">
            <a:solidFill>
              <a:srgbClr val="111111">
                <a:alpha val="50000"/>
              </a:srgbClr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6096000" y="4000500"/>
            <a:ext cx="2952750" cy="1333500"/>
          </a:xfrm>
          <a:prstGeom prst="line">
            <a:avLst/>
          </a:prstGeom>
          <a:ln w="38100">
            <a:solidFill>
              <a:srgbClr val="111111">
                <a:alpha val="50000"/>
              </a:srgbClr>
            </a:solidFill>
          </a:ln>
        </p:spPr>
      </p:cxnSp>
      <p:sp>
        <p:nvSpPr>
          <p:cNvPr id="11" name="Oval 10"/>
          <p:cNvSpPr/>
          <p:nvPr/>
        </p:nvSpPr>
        <p:spPr>
          <a:xfrm>
            <a:off x="2400300" y="3257550"/>
            <a:ext cx="1485900" cy="14859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Year in brief"/>
          <p:cNvSpPr txBox="1"/>
          <p:nvPr/>
        </p:nvSpPr>
        <p:spPr>
          <a:xfrm>
            <a:off x="2404435" y="3887724"/>
            <a:ext cx="1477630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Year in brief</a:t>
            </a:r>
          </a:p>
        </p:txBody>
      </p:sp>
      <p:sp>
        <p:nvSpPr>
          <p:cNvPr id="13" name="Oval 12"/>
          <p:cNvSpPr/>
          <p:nvPr/>
        </p:nvSpPr>
        <p:spPr>
          <a:xfrm>
            <a:off x="5353050" y="2305050"/>
            <a:ext cx="1485900" cy="148590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Reach"/>
          <p:cNvSpPr txBox="1"/>
          <p:nvPr/>
        </p:nvSpPr>
        <p:spPr>
          <a:xfrm>
            <a:off x="5695771" y="2935224"/>
            <a:ext cx="800457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Reach</a:t>
            </a:r>
          </a:p>
        </p:txBody>
      </p:sp>
      <p:sp>
        <p:nvSpPr>
          <p:cNvPr id="15" name="Oval 14"/>
          <p:cNvSpPr/>
          <p:nvPr/>
        </p:nvSpPr>
        <p:spPr>
          <a:xfrm>
            <a:off x="5353050" y="4591050"/>
            <a:ext cx="1485900" cy="1485900"/>
          </a:xfrm>
          <a:prstGeom prst="ellipse">
            <a:avLst/>
          </a:prstGeom>
          <a:solidFill>
            <a:srgbClr val="EA646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Stories"/>
          <p:cNvSpPr txBox="1"/>
          <p:nvPr/>
        </p:nvSpPr>
        <p:spPr>
          <a:xfrm>
            <a:off x="5650696" y="5221224"/>
            <a:ext cx="890608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Stories</a:t>
            </a:r>
          </a:p>
        </p:txBody>
      </p:sp>
      <p:sp>
        <p:nvSpPr>
          <p:cNvPr id="17" name="Oval 16"/>
          <p:cNvSpPr/>
          <p:nvPr/>
        </p:nvSpPr>
        <p:spPr>
          <a:xfrm>
            <a:off x="8305800" y="3257550"/>
            <a:ext cx="1485900" cy="148590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: Finances"/>
          <p:cNvSpPr txBox="1"/>
          <p:nvPr/>
        </p:nvSpPr>
        <p:spPr>
          <a:xfrm>
            <a:off x="8484651" y="3887724"/>
            <a:ext cx="1128199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Finances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Thank you"/>
          <p:cNvSpPr txBox="1"/>
          <p:nvPr/>
        </p:nvSpPr>
        <p:spPr>
          <a:xfrm>
            <a:off x="952500" y="2059305"/>
            <a:ext cx="8864346" cy="19478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0" b="1" i="0" spc="-541">
                <a:solidFill>
                  <a:srgbClr val="111111"/>
                </a:solidFill>
                <a:latin typeface="Arial"/>
                <a:ea typeface="Arial"/>
                <a:cs typeface="Arial"/>
              </a:rPr>
              <a:t>Thank you</a:t>
            </a:r>
          </a:p>
        </p:txBody>
      </p:sp>
      <p:sp>
        <p:nvSpPr>
          <p:cNvPr id="6" name="Text: Questions? Let’s talk."/>
          <p:cNvSpPr txBox="1"/>
          <p:nvPr/>
        </p:nvSpPr>
        <p:spPr>
          <a:xfrm>
            <a:off x="952500" y="4164711"/>
            <a:ext cx="3637465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Questions? Let’s talk.</a:t>
            </a:r>
          </a:p>
        </p:txBody>
      </p:sp>
      <p:sp>
        <p:nvSpPr>
          <p:cNvPr id="7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111111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C6862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5" name="Text: “"/>
          <p:cNvSpPr txBox="1"/>
          <p:nvPr/>
        </p:nvSpPr>
        <p:spPr>
          <a:xfrm>
            <a:off x="857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E30613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6" name="Text: Every child deserves a library"/>
          <p:cNvSpPr txBox="1"/>
          <p:nvPr/>
        </p:nvSpPr>
        <p:spPr>
          <a:xfrm>
            <a:off x="952500" y="2837878"/>
            <a:ext cx="8379616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11111"/>
                </a:solidFill>
                <a:latin typeface="Georgia"/>
                <a:ea typeface="Georgia"/>
                <a:cs typeface="Georgia"/>
              </a:rPr>
              <a:t>Every child deserves a library</a:t>
            </a:r>
          </a:p>
        </p:txBody>
      </p:sp>
      <p:sp>
        <p:nvSpPr>
          <p:cNvPr id="7" name="Text: within walking distance."/>
          <p:cNvSpPr txBox="1"/>
          <p:nvPr/>
        </p:nvSpPr>
        <p:spPr>
          <a:xfrm>
            <a:off x="952500" y="3500818"/>
            <a:ext cx="6944981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11111"/>
                </a:solidFill>
                <a:latin typeface="Georgia"/>
                <a:ea typeface="Georgia"/>
                <a:cs typeface="Georgia"/>
              </a:rPr>
              <a:t>within walking distance.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Report 2026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