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D8C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0" y="0"/>
            <a:ext cx="4876800" cy="6858000"/>
          </a:xfrm>
          <a:prstGeom prst="rect">
            <a:avLst/>
          </a:prstGeom>
          <a:solidFill>
            <a:srgbClr val="C4572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0" y="0"/>
            <a:ext cx="4876800" cy="6858000"/>
          </a:xfrm>
          <a:prstGeom prst="rect">
            <a:avLst/>
          </a:prstGeom>
          <a:solidFill>
            <a:srgbClr val="C4572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0" y="6370320"/>
            <a:ext cx="975360" cy="487680"/>
          </a:xfrm>
          <a:custGeom>
            <a:avLst/>
            <a:gdLst/>
            <a:ahLst/>
            <a:cxnLst/>
            <a:rect l="0" t="0" r="r" b="b"/>
            <a:pathLst>
              <a:path w="975360" h="487680">
                <a:moveTo>
                  <a:pt x="0" y="487680"/>
                </a:moveTo>
                <a:cubicBezTo>
                  <a:pt x="0" y="218342"/>
                  <a:pt x="218342" y="0"/>
                  <a:pt x="487680" y="0"/>
                </a:cubicBezTo>
                <a:cubicBezTo>
                  <a:pt x="757018" y="0"/>
                  <a:pt x="975360" y="218342"/>
                  <a:pt x="975360" y="487680"/>
                </a:cubicBezTo>
                <a:close/>
              </a:path>
            </a:pathLst>
          </a:custGeom>
          <a:solidFill>
            <a:srgbClr val="7A3B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90560" y="6370320"/>
            <a:ext cx="975360" cy="487680"/>
          </a:xfrm>
          <a:custGeom>
            <a:avLst/>
            <a:gdLst/>
            <a:ahLst/>
            <a:cxnLst/>
            <a:rect l="0" t="0" r="r" b="b"/>
            <a:pathLst>
              <a:path w="975360" h="487680">
                <a:moveTo>
                  <a:pt x="0" y="487680"/>
                </a:moveTo>
                <a:cubicBezTo>
                  <a:pt x="0" y="218342"/>
                  <a:pt x="218342" y="0"/>
                  <a:pt x="487680" y="0"/>
                </a:cubicBezTo>
                <a:cubicBezTo>
                  <a:pt x="757018" y="0"/>
                  <a:pt x="975360" y="218342"/>
                  <a:pt x="975360" y="487680"/>
                </a:cubicBezTo>
                <a:close/>
              </a:path>
            </a:pathLst>
          </a:custGeom>
          <a:solidFill>
            <a:srgbClr val="7A3B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265920" y="6370320"/>
            <a:ext cx="975360" cy="487680"/>
          </a:xfrm>
          <a:custGeom>
            <a:avLst/>
            <a:gdLst/>
            <a:ahLst/>
            <a:cxnLst/>
            <a:rect l="0" t="0" r="r" b="b"/>
            <a:pathLst>
              <a:path w="975360" h="487680">
                <a:moveTo>
                  <a:pt x="0" y="487680"/>
                </a:moveTo>
                <a:cubicBezTo>
                  <a:pt x="0" y="218342"/>
                  <a:pt x="218342" y="0"/>
                  <a:pt x="487680" y="0"/>
                </a:cubicBezTo>
                <a:cubicBezTo>
                  <a:pt x="757018" y="0"/>
                  <a:pt x="975360" y="218342"/>
                  <a:pt x="975360" y="487680"/>
                </a:cubicBezTo>
                <a:close/>
              </a:path>
            </a:pathLst>
          </a:custGeom>
          <a:solidFill>
            <a:srgbClr val="7A3B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241280" y="6370320"/>
            <a:ext cx="975360" cy="487680"/>
          </a:xfrm>
          <a:custGeom>
            <a:avLst/>
            <a:gdLst/>
            <a:ahLst/>
            <a:cxnLst/>
            <a:rect l="0" t="0" r="r" b="b"/>
            <a:pathLst>
              <a:path w="975360" h="487680">
                <a:moveTo>
                  <a:pt x="0" y="487680"/>
                </a:moveTo>
                <a:cubicBezTo>
                  <a:pt x="0" y="218342"/>
                  <a:pt x="218342" y="0"/>
                  <a:pt x="487680" y="0"/>
                </a:cubicBezTo>
                <a:cubicBezTo>
                  <a:pt x="757018" y="0"/>
                  <a:pt x="975360" y="218342"/>
                  <a:pt x="975360" y="487680"/>
                </a:cubicBezTo>
                <a:close/>
              </a:path>
            </a:pathLst>
          </a:custGeom>
          <a:solidFill>
            <a:srgbClr val="7A3B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1216640" y="6370320"/>
            <a:ext cx="975360" cy="487680"/>
          </a:xfrm>
          <a:custGeom>
            <a:avLst/>
            <a:gdLst/>
            <a:ahLst/>
            <a:cxnLst/>
            <a:rect l="0" t="0" r="r" b="b"/>
            <a:pathLst>
              <a:path w="975360" h="487680">
                <a:moveTo>
                  <a:pt x="0" y="487680"/>
                </a:moveTo>
                <a:cubicBezTo>
                  <a:pt x="0" y="218342"/>
                  <a:pt x="218342" y="0"/>
                  <a:pt x="487680" y="0"/>
                </a:cubicBezTo>
                <a:cubicBezTo>
                  <a:pt x="757018" y="0"/>
                  <a:pt x="975360" y="218342"/>
                  <a:pt x="975360" y="487680"/>
                </a:cubicBezTo>
                <a:close/>
              </a:path>
            </a:pathLst>
          </a:custGeom>
          <a:solidFill>
            <a:srgbClr val="7A3B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454265" y="2051685"/>
            <a:ext cx="697230" cy="697230"/>
          </a:xfrm>
          <a:prstGeom prst="ellipse">
            <a:avLst/>
          </a:prstGeom>
          <a:solidFill>
            <a:srgbClr val="3A201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429625" y="2051685"/>
            <a:ext cx="697230" cy="697230"/>
          </a:xfrm>
          <a:prstGeom prst="ellipse">
            <a:avLst/>
          </a:prstGeom>
          <a:solidFill>
            <a:srgbClr val="7A3B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404985" y="2051685"/>
            <a:ext cx="697230" cy="697230"/>
          </a:xfrm>
          <a:prstGeom prst="ellipse">
            <a:avLst/>
          </a:prstGeom>
          <a:solidFill>
            <a:srgbClr val="3A201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380345" y="2051685"/>
            <a:ext cx="697230" cy="697230"/>
          </a:xfrm>
          <a:prstGeom prst="ellipse">
            <a:avLst/>
          </a:prstGeom>
          <a:solidFill>
            <a:srgbClr val="7A3B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355705" y="2051685"/>
            <a:ext cx="697230" cy="697230"/>
          </a:xfrm>
          <a:prstGeom prst="ellipse">
            <a:avLst/>
          </a:prstGeom>
          <a:solidFill>
            <a:srgbClr val="3A201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MARKETING"/>
          <p:cNvSpPr txBox="1"/>
          <p:nvPr/>
        </p:nvSpPr>
        <p:spPr>
          <a:xfrm>
            <a:off x="952500" y="1133475"/>
            <a:ext cx="1471569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9D4626"/>
                </a:solidFill>
                <a:latin typeface="Roboto Mono"/>
                <a:ea typeface="Roboto Mono"/>
                <a:cs typeface="Roboto Mono"/>
              </a:rPr>
              <a:t>MARKETING</a:t>
            </a:r>
          </a:p>
        </p:txBody>
      </p:sp>
      <p:sp>
        <p:nvSpPr>
          <p:cNvPr id="15" name="Text: Brand Refresh"/>
          <p:cNvSpPr txBox="1"/>
          <p:nvPr/>
        </p:nvSpPr>
        <p:spPr>
          <a:xfrm>
            <a:off x="952500" y="1724025"/>
            <a:ext cx="7162800" cy="14189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8250" b="0" i="0" spc="-165">
                <a:solidFill>
                  <a:srgbClr val="3A2014"/>
                </a:solidFill>
                <a:latin typeface="Playfair Display"/>
                <a:ea typeface="Playfair Display"/>
                <a:cs typeface="Playfair Display"/>
              </a:rPr>
              <a:t>Brand Refresh</a:t>
            </a:r>
          </a:p>
        </p:txBody>
      </p:sp>
      <p:sp>
        <p:nvSpPr>
          <p:cNvPr id="16" name="Text: Proposal for a neighbourhood c"/>
          <p:cNvSpPr txBox="1"/>
          <p:nvPr/>
        </p:nvSpPr>
        <p:spPr>
          <a:xfrm>
            <a:off x="952500" y="3866007"/>
            <a:ext cx="5182867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3A2014"/>
                </a:solidFill>
                <a:latin typeface="Arial"/>
                <a:ea typeface="Arial"/>
                <a:cs typeface="Arial"/>
              </a:rPr>
              <a:t>Proposal for a neighbourhood café</a:t>
            </a:r>
          </a:p>
        </p:txBody>
      </p:sp>
      <p:sp>
        <p:nvSpPr>
          <p:cNvPr id="17" name="Text: Presented by Rohan Desai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E5C4C"/>
                </a:solidFill>
                <a:latin typeface="Roboto Mono"/>
                <a:ea typeface="Roboto Mono"/>
                <a:cs typeface="Roboto Mono"/>
              </a:rPr>
              <a:t>Presented by Rohan Desai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D8C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E2BE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E5C4C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4" name="Text: KEY NUMBER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9D4626"/>
                </a:solidFill>
                <a:latin typeface="Roboto Mono"/>
                <a:ea typeface="Roboto Mono"/>
                <a:cs typeface="Roboto Mono"/>
              </a:rPr>
              <a:t>KEY NUMBER</a:t>
            </a:r>
          </a:p>
        </p:txBody>
      </p:sp>
      <p:sp>
        <p:nvSpPr>
          <p:cNvPr id="5" name="Text: 3×"/>
          <p:cNvSpPr txBox="1"/>
          <p:nvPr/>
        </p:nvSpPr>
        <p:spPr>
          <a:xfrm>
            <a:off x="895350" y="1376362"/>
            <a:ext cx="2869972" cy="38481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1" i="0" spc="-900">
                <a:solidFill>
                  <a:srgbClr val="C4572F"/>
                </a:solidFill>
                <a:latin typeface="Playfair Display"/>
                <a:ea typeface="Playfair Display"/>
                <a:cs typeface="Playfair Display"/>
              </a:rPr>
              <a:t>3×</a:t>
            </a:r>
          </a:p>
        </p:txBody>
      </p:sp>
      <p:sp>
        <p:nvSpPr>
          <p:cNvPr id="6" name="Text: Visits by time of day."/>
          <p:cNvSpPr txBox="1"/>
          <p:nvPr/>
        </p:nvSpPr>
        <p:spPr>
          <a:xfrm>
            <a:off x="952500" y="5039296"/>
            <a:ext cx="3271907" cy="383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50" b="0" i="0">
                <a:solidFill>
                  <a:srgbClr val="3A2014"/>
                </a:solidFill>
                <a:latin typeface="Arial"/>
                <a:ea typeface="Arial"/>
                <a:cs typeface="Arial"/>
              </a:rPr>
              <a:t>Visits by time of day.</a:t>
            </a:r>
          </a:p>
        </p:txBody>
      </p:sp>
      <p:sp>
        <p:nvSpPr>
          <p:cNvPr id="7" name="Text: Sample figure — replace with y"/>
          <p:cNvSpPr txBox="1"/>
          <p:nvPr/>
        </p:nvSpPr>
        <p:spPr>
          <a:xfrm>
            <a:off x="952500" y="6106478"/>
            <a:ext cx="5017656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6E5C4C"/>
                </a:solidFill>
                <a:latin typeface="Roboto Mono"/>
                <a:ea typeface="Roboto Mono"/>
                <a:cs typeface="Roboto Mono"/>
              </a:rPr>
              <a:t>Sample figure — replace with your own source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D8C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E2BE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E5C4C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4" name="Text: COMPARISON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9D4626"/>
                </a:solidFill>
                <a:latin typeface="Roboto Mono"/>
                <a:ea typeface="Roboto Mono"/>
                <a:cs typeface="Roboto Mono"/>
              </a:rPr>
              <a:t>COMPARISON</a:t>
            </a:r>
          </a:p>
        </p:txBody>
      </p:sp>
      <p:sp>
        <p:nvSpPr>
          <p:cNvPr id="5" name="Text: Before / after"/>
          <p:cNvSpPr txBox="1"/>
          <p:nvPr/>
        </p:nvSpPr>
        <p:spPr>
          <a:xfrm>
            <a:off x="952500" y="1065657"/>
            <a:ext cx="4298815" cy="93802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0" i="0" spc="-108">
                <a:solidFill>
                  <a:srgbClr val="3A2014"/>
                </a:solidFill>
                <a:latin typeface="Playfair Display"/>
                <a:ea typeface="Playfair Display"/>
                <a:cs typeface="Playfair Display"/>
              </a:rPr>
              <a:t>Before / after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525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DBC9B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Today"/>
          <p:cNvSpPr txBox="1"/>
          <p:nvPr/>
        </p:nvSpPr>
        <p:spPr>
          <a:xfrm>
            <a:off x="1238250" y="2735961"/>
            <a:ext cx="1120901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Today</a:t>
            </a:r>
          </a:p>
        </p:txBody>
      </p:sp>
      <p:sp>
        <p:nvSpPr>
          <p:cNvPr id="8" name="Text: ✕ Audit"/>
          <p:cNvSpPr txBox="1"/>
          <p:nvPr/>
        </p:nvSpPr>
        <p:spPr>
          <a:xfrm>
            <a:off x="1238250" y="3489388"/>
            <a:ext cx="924002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✕ Audit</a:t>
            </a:r>
          </a:p>
        </p:txBody>
      </p:sp>
      <p:sp>
        <p:nvSpPr>
          <p:cNvPr id="9" name="Text: ✕ Positioning"/>
          <p:cNvSpPr txBox="1"/>
          <p:nvPr/>
        </p:nvSpPr>
        <p:spPr>
          <a:xfrm>
            <a:off x="1238250" y="4060888"/>
            <a:ext cx="1650818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✕ Positioning</a:t>
            </a:r>
          </a:p>
        </p:txBody>
      </p:sp>
      <p:sp>
        <p:nvSpPr>
          <p:cNvPr id="10" name="Text: ✕ Identity"/>
          <p:cNvSpPr txBox="1"/>
          <p:nvPr/>
        </p:nvSpPr>
        <p:spPr>
          <a:xfrm>
            <a:off x="1238250" y="4632388"/>
            <a:ext cx="1196396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✕ Identity</a:t>
            </a:r>
          </a:p>
        </p:txBody>
      </p:sp>
      <p:sp>
        <p:nvSpPr>
          <p:cNvPr id="11" name="Text: ✕ Rollout"/>
          <p:cNvSpPr txBox="1"/>
          <p:nvPr/>
        </p:nvSpPr>
        <p:spPr>
          <a:xfrm>
            <a:off x="1238250" y="5203888"/>
            <a:ext cx="1166090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✕ Rollout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60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C4572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With us"/>
          <p:cNvSpPr txBox="1"/>
          <p:nvPr/>
        </p:nvSpPr>
        <p:spPr>
          <a:xfrm>
            <a:off x="6381750" y="2735961"/>
            <a:ext cx="1396603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With us</a:t>
            </a:r>
          </a:p>
        </p:txBody>
      </p:sp>
      <p:sp>
        <p:nvSpPr>
          <p:cNvPr id="14" name="Text: ✓ Audit"/>
          <p:cNvSpPr txBox="1"/>
          <p:nvPr/>
        </p:nvSpPr>
        <p:spPr>
          <a:xfrm>
            <a:off x="6381750" y="3489388"/>
            <a:ext cx="924002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✓ Audit</a:t>
            </a:r>
          </a:p>
        </p:txBody>
      </p:sp>
      <p:sp>
        <p:nvSpPr>
          <p:cNvPr id="15" name="Text: ✓ Positioning"/>
          <p:cNvSpPr txBox="1"/>
          <p:nvPr/>
        </p:nvSpPr>
        <p:spPr>
          <a:xfrm>
            <a:off x="6381750" y="4060888"/>
            <a:ext cx="1650818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✓ Positioning</a:t>
            </a:r>
          </a:p>
        </p:txBody>
      </p:sp>
      <p:sp>
        <p:nvSpPr>
          <p:cNvPr id="16" name="Text: ✓ Identity"/>
          <p:cNvSpPr txBox="1"/>
          <p:nvPr/>
        </p:nvSpPr>
        <p:spPr>
          <a:xfrm>
            <a:off x="6381750" y="4632388"/>
            <a:ext cx="1196396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✓ Identity</a:t>
            </a:r>
          </a:p>
        </p:txBody>
      </p:sp>
      <p:sp>
        <p:nvSpPr>
          <p:cNvPr id="17" name="Text: ✓ Rollout"/>
          <p:cNvSpPr txBox="1"/>
          <p:nvPr/>
        </p:nvSpPr>
        <p:spPr>
          <a:xfrm>
            <a:off x="6381750" y="5203888"/>
            <a:ext cx="1166090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✓ Rollout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D8C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E2BE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E5C4C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4" name="Text: PROCESS"/>
          <p:cNvSpPr txBox="1"/>
          <p:nvPr/>
        </p:nvSpPr>
        <p:spPr>
          <a:xfrm>
            <a:off x="952500" y="84772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9D4626"/>
                </a:solidFill>
                <a:latin typeface="Roboto Mono"/>
                <a:ea typeface="Roboto Mono"/>
                <a:cs typeface="Roboto Mono"/>
              </a:rPr>
              <a:t>PROCESS</a:t>
            </a:r>
          </a:p>
        </p:txBody>
      </p:sp>
      <p:sp>
        <p:nvSpPr>
          <p:cNvPr id="5" name="Text: From idea to done"/>
          <p:cNvSpPr txBox="1"/>
          <p:nvPr/>
        </p:nvSpPr>
        <p:spPr>
          <a:xfrm>
            <a:off x="952500" y="1057166"/>
            <a:ext cx="6022848" cy="94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50" b="0" i="0" spc="-109">
                <a:solidFill>
                  <a:srgbClr val="3A2014"/>
                </a:solidFill>
                <a:latin typeface="Playfair Display"/>
                <a:ea typeface="Playfair Display"/>
                <a:cs typeface="Playfair Display"/>
              </a:rPr>
              <a:t>From idea to done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C4572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Audit"/>
          <p:cNvSpPr txBox="1"/>
          <p:nvPr/>
        </p:nvSpPr>
        <p:spPr>
          <a:xfrm>
            <a:off x="1769631" y="3537013"/>
            <a:ext cx="746988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Audit</a:t>
            </a:r>
          </a:p>
        </p:txBody>
      </p:sp>
      <p:sp>
        <p:nvSpPr>
          <p:cNvPr id="8" name="Rectangle 7"/>
          <p:cNvSpPr/>
          <p:nvPr/>
        </p:nvSpPr>
        <p:spPr>
          <a:xfrm>
            <a:off x="35242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7A3B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Positioning"/>
          <p:cNvSpPr txBox="1"/>
          <p:nvPr/>
        </p:nvSpPr>
        <p:spPr>
          <a:xfrm>
            <a:off x="3954313" y="3537013"/>
            <a:ext cx="1521123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Positioning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D38B6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Identity"/>
          <p:cNvSpPr txBox="1"/>
          <p:nvPr/>
        </p:nvSpPr>
        <p:spPr>
          <a:xfrm>
            <a:off x="6783251" y="3537013"/>
            <a:ext cx="1006748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Identity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677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A67A6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Rollout"/>
          <p:cNvSpPr txBox="1"/>
          <p:nvPr/>
        </p:nvSpPr>
        <p:spPr>
          <a:xfrm>
            <a:off x="9370303" y="3537013"/>
            <a:ext cx="976144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Rollout</a:t>
            </a:r>
          </a:p>
        </p:txBody>
      </p:sp>
      <p:sp>
        <p:nvSpPr>
          <p:cNvPr id="14" name="Text: Each stage has an owner, a dea"/>
          <p:cNvSpPr txBox="1"/>
          <p:nvPr/>
        </p:nvSpPr>
        <p:spPr>
          <a:xfrm>
            <a:off x="952500" y="5091303"/>
            <a:ext cx="7964843" cy="3190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3A2014"/>
                </a:solidFill>
                <a:latin typeface="Arial"/>
                <a:ea typeface="Arial"/>
                <a:cs typeface="Arial"/>
              </a:rPr>
              <a:t>Each stage has an owner, a deadline and a clear definition of</a:t>
            </a:r>
          </a:p>
        </p:txBody>
      </p:sp>
      <p:sp>
        <p:nvSpPr>
          <p:cNvPr id="15" name="Text: done."/>
          <p:cNvSpPr txBox="1"/>
          <p:nvPr/>
        </p:nvSpPr>
        <p:spPr>
          <a:xfrm>
            <a:off x="952500" y="5478018"/>
            <a:ext cx="781717" cy="3190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3A2014"/>
                </a:solidFill>
                <a:latin typeface="Arial"/>
                <a:ea typeface="Arial"/>
                <a:cs typeface="Arial"/>
              </a:rPr>
              <a:t>done.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D8C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E2BE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E5C4C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4572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Q &amp; A"/>
          <p:cNvSpPr txBox="1"/>
          <p:nvPr/>
        </p:nvSpPr>
        <p:spPr>
          <a:xfrm>
            <a:off x="2866988" y="1726882"/>
            <a:ext cx="6458024" cy="282702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6500" b="1" i="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</a:rPr>
              <a:t>Q &amp; A</a:t>
            </a:r>
          </a:p>
        </p:txBody>
      </p:sp>
      <p:sp>
        <p:nvSpPr>
          <p:cNvPr id="6" name="Text: Ask us anything"/>
          <p:cNvSpPr txBox="1"/>
          <p:nvPr/>
        </p:nvSpPr>
        <p:spPr>
          <a:xfrm>
            <a:off x="4819496" y="4658296"/>
            <a:ext cx="2553008" cy="383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25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Ask us anything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D8C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E2BEA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E5C4C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4" name="Text: PROCESS"/>
          <p:cNvSpPr txBox="1"/>
          <p:nvPr/>
        </p:nvSpPr>
        <p:spPr>
          <a:xfrm>
            <a:off x="952500" y="84772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9D4626"/>
                </a:solidFill>
                <a:latin typeface="Roboto Mono"/>
                <a:ea typeface="Roboto Mono"/>
                <a:cs typeface="Roboto Mono"/>
              </a:rPr>
              <a:t>PROCESS</a:t>
            </a:r>
          </a:p>
        </p:txBody>
      </p:sp>
      <p:sp>
        <p:nvSpPr>
          <p:cNvPr id="5" name="Text: From idea to done"/>
          <p:cNvSpPr txBox="1"/>
          <p:nvPr/>
        </p:nvSpPr>
        <p:spPr>
          <a:xfrm>
            <a:off x="952500" y="1057166"/>
            <a:ext cx="6022848" cy="94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50" b="0" i="0" spc="-109">
                <a:solidFill>
                  <a:srgbClr val="3A2014"/>
                </a:solidFill>
                <a:latin typeface="Playfair Display"/>
                <a:ea typeface="Playfair Display"/>
                <a:cs typeface="Playfair Display"/>
              </a:rPr>
              <a:t>From idea to done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C4572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Audit"/>
          <p:cNvSpPr txBox="1"/>
          <p:nvPr/>
        </p:nvSpPr>
        <p:spPr>
          <a:xfrm>
            <a:off x="1769631" y="3537013"/>
            <a:ext cx="746988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Audit</a:t>
            </a:r>
          </a:p>
        </p:txBody>
      </p:sp>
      <p:sp>
        <p:nvSpPr>
          <p:cNvPr id="8" name="Rectangle 7"/>
          <p:cNvSpPr/>
          <p:nvPr/>
        </p:nvSpPr>
        <p:spPr>
          <a:xfrm>
            <a:off x="35242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7A3B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Positioning"/>
          <p:cNvSpPr txBox="1"/>
          <p:nvPr/>
        </p:nvSpPr>
        <p:spPr>
          <a:xfrm>
            <a:off x="3954313" y="3537013"/>
            <a:ext cx="1521123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Positioning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D38B6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Identity"/>
          <p:cNvSpPr txBox="1"/>
          <p:nvPr/>
        </p:nvSpPr>
        <p:spPr>
          <a:xfrm>
            <a:off x="6783251" y="3537013"/>
            <a:ext cx="1006748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Identity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677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A67A6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Rollout"/>
          <p:cNvSpPr txBox="1"/>
          <p:nvPr/>
        </p:nvSpPr>
        <p:spPr>
          <a:xfrm>
            <a:off x="9370303" y="3537013"/>
            <a:ext cx="976144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Rollout</a:t>
            </a:r>
          </a:p>
        </p:txBody>
      </p:sp>
      <p:sp>
        <p:nvSpPr>
          <p:cNvPr id="14" name="Text: Each stage has an owner, a dea"/>
          <p:cNvSpPr txBox="1"/>
          <p:nvPr/>
        </p:nvSpPr>
        <p:spPr>
          <a:xfrm>
            <a:off x="952500" y="5091303"/>
            <a:ext cx="7964843" cy="3190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3A2014"/>
                </a:solidFill>
                <a:latin typeface="Arial"/>
                <a:ea typeface="Arial"/>
                <a:cs typeface="Arial"/>
              </a:rPr>
              <a:t>Each stage has an owner, a deadline and a clear definition of</a:t>
            </a:r>
          </a:p>
        </p:txBody>
      </p:sp>
      <p:sp>
        <p:nvSpPr>
          <p:cNvPr id="15" name="Text: done."/>
          <p:cNvSpPr txBox="1"/>
          <p:nvPr/>
        </p:nvSpPr>
        <p:spPr>
          <a:xfrm>
            <a:off x="952500" y="5478018"/>
            <a:ext cx="781717" cy="3190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3A2014"/>
                </a:solidFill>
                <a:latin typeface="Arial"/>
                <a:ea typeface="Arial"/>
                <a:cs typeface="Arial"/>
              </a:rPr>
              <a:t>done.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Refresh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