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Thesis Defence"/>
          <p:cNvSpPr txBox="1"/>
          <p:nvPr/>
        </p:nvSpPr>
        <p:spPr>
          <a:xfrm>
            <a:off x="571500" y="6491288"/>
            <a:ext cx="126183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4" name="Text: 01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01</a:t>
            </a:r>
          </a:p>
        </p:txBody>
      </p:sp>
      <p:sp>
        <p:nvSpPr>
          <p:cNvPr id="5" name="Text: ACADEMIC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3C14B"/>
                </a:solidFill>
                <a:latin typeface="Roboto Mono"/>
                <a:ea typeface="Roboto Mono"/>
                <a:cs typeface="Roboto Mono"/>
              </a:rPr>
              <a:t>ACADEMIC</a:t>
            </a:r>
          </a:p>
        </p:txBody>
      </p:sp>
      <p:sp>
        <p:nvSpPr>
          <p:cNvPr id="6" name="Text: Thesis Defence"/>
          <p:cNvSpPr txBox="1"/>
          <p:nvPr/>
        </p:nvSpPr>
        <p:spPr>
          <a:xfrm>
            <a:off x="952500" y="1575723"/>
            <a:ext cx="8619172" cy="17026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900" b="0" i="0" spc="-109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7" name="Text: Urban heat islands in Indian c"/>
          <p:cNvSpPr txBox="1"/>
          <p:nvPr/>
        </p:nvSpPr>
        <p:spPr>
          <a:xfrm>
            <a:off x="952500" y="3861435"/>
            <a:ext cx="4522732" cy="3893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Urban heat islands in Indian cities</a:t>
            </a:r>
          </a:p>
        </p:txBody>
      </p:sp>
      <p:sp>
        <p:nvSpPr>
          <p:cNvPr id="8" name="Text: Presented by Yash Agarwal · Oc"/>
          <p:cNvSpPr txBox="1"/>
          <p:nvPr/>
        </p:nvSpPr>
        <p:spPr>
          <a:xfrm>
            <a:off x="952500" y="5895975"/>
            <a:ext cx="506795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9482B4"/>
                </a:solidFill>
                <a:latin typeface="Roboto Mono"/>
                <a:ea typeface="Roboto Mono"/>
                <a:cs typeface="Roboto Mono"/>
              </a:rPr>
              <a:t>Presented by Yash Agarwal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Thesis Defence"/>
          <p:cNvSpPr txBox="1"/>
          <p:nvPr/>
        </p:nvSpPr>
        <p:spPr>
          <a:xfrm>
            <a:off x="571500" y="6491288"/>
            <a:ext cx="126183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4" name="Text: 02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03"/>
          <p:cNvSpPr txBox="1"/>
          <p:nvPr/>
        </p:nvSpPr>
        <p:spPr>
          <a:xfrm>
            <a:off x="952500" y="1781175"/>
            <a:ext cx="2946294" cy="41852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F3C14B"/>
                </a:solidFill>
                <a:latin typeface="Cormorant Garamond"/>
                <a:ea typeface="Cormorant Garamond"/>
                <a:cs typeface="Cormorant Garamond"/>
              </a:rPr>
              <a:t>03</a:t>
            </a:r>
          </a:p>
        </p:txBody>
      </p:sp>
      <p:sp>
        <p:nvSpPr>
          <p:cNvPr id="7" name="Text: Findings"/>
          <p:cNvSpPr txBox="1"/>
          <p:nvPr/>
        </p:nvSpPr>
        <p:spPr>
          <a:xfrm>
            <a:off x="6286500" y="3366135"/>
            <a:ext cx="2601519" cy="8522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Findings</a:t>
            </a:r>
          </a:p>
        </p:txBody>
      </p:sp>
      <p:sp>
        <p:nvSpPr>
          <p:cNvPr id="8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Thesis Defence"/>
          <p:cNvSpPr txBox="1"/>
          <p:nvPr/>
        </p:nvSpPr>
        <p:spPr>
          <a:xfrm>
            <a:off x="571500" y="6491288"/>
            <a:ext cx="126183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4" name="Text: 03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3C14B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6" name="Text: How the parts connect"/>
          <p:cNvSpPr txBox="1"/>
          <p:nvPr/>
        </p:nvSpPr>
        <p:spPr>
          <a:xfrm>
            <a:off x="952500" y="1196891"/>
            <a:ext cx="6374892" cy="8240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0" i="0" spc="-52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How the parts connect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sp>
        <p:nvSpPr>
          <p:cNvPr id="11" name="Oval 10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F3C14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Question"/>
          <p:cNvSpPr txBox="1"/>
          <p:nvPr/>
        </p:nvSpPr>
        <p:spPr>
          <a:xfrm>
            <a:off x="2666543" y="3884295"/>
            <a:ext cx="953414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Question</a:t>
            </a:r>
          </a:p>
        </p:txBody>
      </p:sp>
      <p:sp>
        <p:nvSpPr>
          <p:cNvPr id="13" name="Oval 12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E05A8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Method"/>
          <p:cNvSpPr txBox="1"/>
          <p:nvPr/>
        </p:nvSpPr>
        <p:spPr>
          <a:xfrm>
            <a:off x="5682350" y="2931795"/>
            <a:ext cx="827300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Method</a:t>
            </a:r>
          </a:p>
        </p:txBody>
      </p:sp>
      <p:sp>
        <p:nvSpPr>
          <p:cNvPr id="15" name="Oval 14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A37B4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Findings"/>
          <p:cNvSpPr txBox="1"/>
          <p:nvPr/>
        </p:nvSpPr>
        <p:spPr>
          <a:xfrm>
            <a:off x="5649714" y="5217795"/>
            <a:ext cx="892573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Findings</a:t>
            </a:r>
          </a:p>
        </p:txBody>
      </p:sp>
      <p:sp>
        <p:nvSpPr>
          <p:cNvPr id="17" name="Oval 16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Future work"/>
          <p:cNvSpPr txBox="1"/>
          <p:nvPr/>
        </p:nvSpPr>
        <p:spPr>
          <a:xfrm>
            <a:off x="8409733" y="3884295"/>
            <a:ext cx="1278034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Future 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Thesis Defence"/>
          <p:cNvSpPr txBox="1"/>
          <p:nvPr/>
        </p:nvSpPr>
        <p:spPr>
          <a:xfrm>
            <a:off x="571500" y="6491288"/>
            <a:ext cx="126183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4" name="Text: 04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3C14B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6" name="Text: 40+"/>
          <p:cNvSpPr txBox="1"/>
          <p:nvPr/>
        </p:nvSpPr>
        <p:spPr>
          <a:xfrm>
            <a:off x="895350" y="1833562"/>
            <a:ext cx="3844625" cy="34909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F3C14B"/>
                </a:solidFill>
                <a:latin typeface="Cormorant Garamond"/>
                <a:ea typeface="Cormorant Garamond"/>
                <a:cs typeface="Cormorant Garamond"/>
              </a:rPr>
              <a:t>40+</a:t>
            </a:r>
          </a:p>
        </p:txBody>
      </p:sp>
      <p:sp>
        <p:nvSpPr>
          <p:cNvPr id="7" name="Text: Surface temperature by land us"/>
          <p:cNvSpPr txBox="1"/>
          <p:nvPr/>
        </p:nvSpPr>
        <p:spPr>
          <a:xfrm>
            <a:off x="952500" y="5034439"/>
            <a:ext cx="4559696" cy="4125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Surface temperature by land use.</a:t>
            </a:r>
          </a:p>
        </p:txBody>
      </p:sp>
      <p:sp>
        <p:nvSpPr>
          <p:cNvPr id="8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9482B4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Thesis Defence"/>
          <p:cNvSpPr txBox="1"/>
          <p:nvPr/>
        </p:nvSpPr>
        <p:spPr>
          <a:xfrm>
            <a:off x="571500" y="6491288"/>
            <a:ext cx="126183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4" name="Text: 05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2020136"/>
            <a:ext cx="7676198" cy="21198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600" b="0" i="0" spc="-136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59568"/>
            <a:ext cx="3144525" cy="4356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9482B4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Thesis Defence"/>
          <p:cNvSpPr txBox="1"/>
          <p:nvPr/>
        </p:nvSpPr>
        <p:spPr>
          <a:xfrm>
            <a:off x="571500" y="6491288"/>
            <a:ext cx="126183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4" name="Text: 03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3C14B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6" name="Text: How the parts connect"/>
          <p:cNvSpPr txBox="1"/>
          <p:nvPr/>
        </p:nvSpPr>
        <p:spPr>
          <a:xfrm>
            <a:off x="952500" y="1196891"/>
            <a:ext cx="6374892" cy="8240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0" i="0" spc="-52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How the parts connect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F6EFE0">
                <a:alpha val="50000"/>
              </a:srgbClr>
            </a:solidFill>
          </a:ln>
        </p:spPr>
      </p:cxnSp>
      <p:sp>
        <p:nvSpPr>
          <p:cNvPr id="11" name="Oval 10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F3C14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Question"/>
          <p:cNvSpPr txBox="1"/>
          <p:nvPr/>
        </p:nvSpPr>
        <p:spPr>
          <a:xfrm>
            <a:off x="2666543" y="3884295"/>
            <a:ext cx="953414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Question</a:t>
            </a:r>
          </a:p>
        </p:txBody>
      </p:sp>
      <p:sp>
        <p:nvSpPr>
          <p:cNvPr id="13" name="Oval 12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E05A8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Method"/>
          <p:cNvSpPr txBox="1"/>
          <p:nvPr/>
        </p:nvSpPr>
        <p:spPr>
          <a:xfrm>
            <a:off x="5682350" y="2931795"/>
            <a:ext cx="827300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Method</a:t>
            </a:r>
          </a:p>
        </p:txBody>
      </p:sp>
      <p:sp>
        <p:nvSpPr>
          <p:cNvPr id="15" name="Oval 14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A37B4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Findings"/>
          <p:cNvSpPr txBox="1"/>
          <p:nvPr/>
        </p:nvSpPr>
        <p:spPr>
          <a:xfrm>
            <a:off x="5649714" y="5217795"/>
            <a:ext cx="892573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Findings</a:t>
            </a:r>
          </a:p>
        </p:txBody>
      </p:sp>
      <p:sp>
        <p:nvSpPr>
          <p:cNvPr id="17" name="Oval 16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Future work"/>
          <p:cNvSpPr txBox="1"/>
          <p:nvPr/>
        </p:nvSpPr>
        <p:spPr>
          <a:xfrm>
            <a:off x="8409733" y="3884295"/>
            <a:ext cx="1278034" cy="2967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Future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6EF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Thesis Defence"/>
          <p:cNvSpPr txBox="1"/>
          <p:nvPr/>
        </p:nvSpPr>
        <p:spPr>
          <a:xfrm>
            <a:off x="571500" y="6491288"/>
            <a:ext cx="126183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Cormorant Garamond"/>
                <a:ea typeface="Cormorant Garamond"/>
                <a:cs typeface="Cormorant Garamond"/>
              </a:rPr>
              <a:t>Thesis Defence</a:t>
            </a:r>
          </a:p>
        </p:txBody>
      </p:sp>
      <p:sp>
        <p:nvSpPr>
          <p:cNvPr id="4" name="Text: 06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2A1155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3C14B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952500" y="1112044"/>
            <a:ext cx="2240978" cy="10606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0" i="0" spc="-68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952500" y="2850832"/>
            <a:ext cx="453378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3C14B"/>
                </a:solidFill>
                <a:latin typeface="Cormorant Garamond"/>
                <a:ea typeface="Cormorant Garamond"/>
                <a:cs typeface="Cormorant Garamond"/>
              </a:rPr>
              <a:t>01</a:t>
            </a:r>
          </a:p>
        </p:txBody>
      </p:sp>
      <p:sp>
        <p:nvSpPr>
          <p:cNvPr id="8" name="Text: Question"/>
          <p:cNvSpPr txBox="1"/>
          <p:nvPr/>
        </p:nvSpPr>
        <p:spPr>
          <a:xfrm>
            <a:off x="2000250" y="2850832"/>
            <a:ext cx="1716176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Question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F6EFE0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952500" y="3727132"/>
            <a:ext cx="482715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3C14B"/>
                </a:solidFill>
                <a:latin typeface="Cormorant Garamond"/>
                <a:ea typeface="Cormorant Garamond"/>
                <a:cs typeface="Cormorant Garamond"/>
              </a:rPr>
              <a:t>02</a:t>
            </a:r>
          </a:p>
        </p:txBody>
      </p:sp>
      <p:sp>
        <p:nvSpPr>
          <p:cNvPr id="11" name="Text: Method"/>
          <p:cNvSpPr txBox="1"/>
          <p:nvPr/>
        </p:nvSpPr>
        <p:spPr>
          <a:xfrm>
            <a:off x="2000250" y="3727132"/>
            <a:ext cx="1475983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Method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F6EFE0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952500" y="4603432"/>
            <a:ext cx="479343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3C14B"/>
                </a:solidFill>
                <a:latin typeface="Cormorant Garamond"/>
                <a:ea typeface="Cormorant Garamond"/>
                <a:cs typeface="Cormorant Garamond"/>
              </a:rPr>
              <a:t>03</a:t>
            </a:r>
          </a:p>
        </p:txBody>
      </p:sp>
      <p:sp>
        <p:nvSpPr>
          <p:cNvPr id="14" name="Text: Findings"/>
          <p:cNvSpPr txBox="1"/>
          <p:nvPr/>
        </p:nvSpPr>
        <p:spPr>
          <a:xfrm>
            <a:off x="2000250" y="4603432"/>
            <a:ext cx="1604634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Findings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F6EFE0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952500" y="5479732"/>
            <a:ext cx="505340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3C14B"/>
                </a:solidFill>
                <a:latin typeface="Cormorant Garamond"/>
                <a:ea typeface="Cormorant Garamond"/>
                <a:cs typeface="Cormorant Garamond"/>
              </a:rPr>
              <a:t>04</a:t>
            </a:r>
          </a:p>
        </p:txBody>
      </p:sp>
      <p:sp>
        <p:nvSpPr>
          <p:cNvPr id="17" name="Text: Future work"/>
          <p:cNvSpPr txBox="1"/>
          <p:nvPr/>
        </p:nvSpPr>
        <p:spPr>
          <a:xfrm>
            <a:off x="2000250" y="5479732"/>
            <a:ext cx="2311311" cy="528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6EFE0"/>
                </a:solidFill>
                <a:latin typeface="Cormorant Garamond"/>
                <a:ea typeface="Cormorant Garamond"/>
                <a:cs typeface="Cormorant Garamond"/>
              </a:rPr>
              <a:t>Future work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F6EFE0">
                <a:alpha val="25000"/>
              </a:srgbClr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Defence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