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D8C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E2BE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E5C4C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SYSTEM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9D4626"/>
                </a:solidFill>
                <a:latin typeface="Roboto Mono"/>
                <a:ea typeface="Roboto Mono"/>
                <a:cs typeface="Roboto Mono"/>
              </a:rPr>
              <a:t>SYSTEM</a:t>
            </a:r>
          </a:p>
        </p:txBody>
      </p:sp>
      <p:sp>
        <p:nvSpPr>
          <p:cNvPr id="5" name="Text: How the parts connect"/>
          <p:cNvSpPr txBox="1"/>
          <p:nvPr/>
        </p:nvSpPr>
        <p:spPr>
          <a:xfrm>
            <a:off x="952500" y="1122798"/>
            <a:ext cx="6797135" cy="86745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0" spc="-100">
                <a:solidFill>
                  <a:srgbClr val="3A2014"/>
                </a:solidFill>
                <a:latin typeface="Playfair Display"/>
                <a:ea typeface="Playfair Display"/>
                <a:cs typeface="Playfair Display"/>
              </a:rPr>
              <a:t>How the parts connect</a:t>
            </a:r>
          </a:p>
        </p:txBody>
      </p:sp>
      <p:cxnSp>
        <p:nvCxnSpPr>
          <p:cNvPr id="6" name="Connector 5"/>
          <p:cNvCxnSpPr/>
          <p:nvPr/>
        </p:nvCxnSpPr>
        <p:spPr>
          <a:xfrm flipV="1">
            <a:off x="3143250" y="3048000"/>
            <a:ext cx="2952750" cy="952500"/>
          </a:xfrm>
          <a:prstGeom prst="line">
            <a:avLst/>
          </a:prstGeom>
          <a:ln w="38100">
            <a:solidFill>
              <a:srgbClr val="3A2014">
                <a:alpha val="50000"/>
              </a:srgbClr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3143250" y="4000500"/>
            <a:ext cx="2952750" cy="1333500"/>
          </a:xfrm>
          <a:prstGeom prst="line">
            <a:avLst/>
          </a:prstGeom>
          <a:ln w="38100">
            <a:solidFill>
              <a:srgbClr val="3A2014">
                <a:alpha val="50000"/>
              </a:srgbClr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6096000" y="3048000"/>
            <a:ext cx="2952750" cy="952500"/>
          </a:xfrm>
          <a:prstGeom prst="line">
            <a:avLst/>
          </a:prstGeom>
          <a:ln w="38100">
            <a:solidFill>
              <a:srgbClr val="3A2014">
                <a:alpha val="50000"/>
              </a:srgbClr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6096000" y="4000500"/>
            <a:ext cx="2952750" cy="1333500"/>
          </a:xfrm>
          <a:prstGeom prst="line">
            <a:avLst/>
          </a:prstGeom>
          <a:ln w="38100">
            <a:solidFill>
              <a:srgbClr val="3A2014">
                <a:alpha val="50000"/>
              </a:srgbClr>
            </a:solidFill>
          </a:ln>
        </p:spPr>
      </p:cxnSp>
      <p:sp>
        <p:nvSpPr>
          <p:cNvPr id="10" name="Oval 9"/>
          <p:cNvSpPr/>
          <p:nvPr/>
        </p:nvSpPr>
        <p:spPr>
          <a:xfrm>
            <a:off x="2400300" y="3257550"/>
            <a:ext cx="1485900" cy="1485900"/>
          </a:xfrm>
          <a:prstGeom prst="ellipse">
            <a:avLst/>
          </a:prstGeom>
          <a:solidFill>
            <a:srgbClr val="C457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Vision"/>
          <p:cNvSpPr txBox="1"/>
          <p:nvPr/>
        </p:nvSpPr>
        <p:spPr>
          <a:xfrm>
            <a:off x="2745200" y="3887724"/>
            <a:ext cx="796100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Vision</a:t>
            </a:r>
          </a:p>
        </p:txBody>
      </p:sp>
      <p:sp>
        <p:nvSpPr>
          <p:cNvPr id="12" name="Oval 11"/>
          <p:cNvSpPr/>
          <p:nvPr/>
        </p:nvSpPr>
        <p:spPr>
          <a:xfrm>
            <a:off x="5353050" y="2305050"/>
            <a:ext cx="1485900" cy="1485900"/>
          </a:xfrm>
          <a:prstGeom prst="ellipse">
            <a:avLst/>
          </a:prstGeom>
          <a:solidFill>
            <a:srgbClr val="7A3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Now"/>
          <p:cNvSpPr txBox="1"/>
          <p:nvPr/>
        </p:nvSpPr>
        <p:spPr>
          <a:xfrm>
            <a:off x="5797579" y="2935224"/>
            <a:ext cx="596842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Now</a:t>
            </a:r>
          </a:p>
        </p:txBody>
      </p:sp>
      <p:sp>
        <p:nvSpPr>
          <p:cNvPr id="14" name="Oval 13"/>
          <p:cNvSpPr/>
          <p:nvPr/>
        </p:nvSpPr>
        <p:spPr>
          <a:xfrm>
            <a:off x="5353050" y="4591050"/>
            <a:ext cx="1485900" cy="1485900"/>
          </a:xfrm>
          <a:prstGeom prst="ellipse">
            <a:avLst/>
          </a:prstGeom>
          <a:solidFill>
            <a:srgbClr val="D38B6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Next"/>
          <p:cNvSpPr txBox="1"/>
          <p:nvPr/>
        </p:nvSpPr>
        <p:spPr>
          <a:xfrm>
            <a:off x="5791096" y="5221224"/>
            <a:ext cx="609808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Next</a:t>
            </a:r>
          </a:p>
        </p:txBody>
      </p:sp>
      <p:sp>
        <p:nvSpPr>
          <p:cNvPr id="16" name="Oval 15"/>
          <p:cNvSpPr/>
          <p:nvPr/>
        </p:nvSpPr>
        <p:spPr>
          <a:xfrm>
            <a:off x="8305800" y="3257550"/>
            <a:ext cx="1485900" cy="1485900"/>
          </a:xfrm>
          <a:prstGeom prst="ellipse">
            <a:avLst/>
          </a:prstGeom>
          <a:solidFill>
            <a:srgbClr val="3A201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: Later"/>
          <p:cNvSpPr txBox="1"/>
          <p:nvPr/>
        </p:nvSpPr>
        <p:spPr>
          <a:xfrm>
            <a:off x="8712092" y="3887724"/>
            <a:ext cx="673316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Later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D8C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E2BE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E5C4C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4" name="Text: PLAN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9D4626"/>
                </a:solidFill>
                <a:latin typeface="Roboto Mono"/>
                <a:ea typeface="Roboto Mono"/>
                <a:cs typeface="Roboto Mono"/>
              </a:rPr>
              <a:t>PLAN</a:t>
            </a:r>
          </a:p>
        </p:txBody>
      </p:sp>
      <p:sp>
        <p:nvSpPr>
          <p:cNvPr id="5" name="Text: Timeline"/>
          <p:cNvSpPr txBox="1"/>
          <p:nvPr/>
        </p:nvSpPr>
        <p:spPr>
          <a:xfrm>
            <a:off x="952500" y="982980"/>
            <a:ext cx="3248406" cy="10401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000" b="0" i="0" spc="-120">
                <a:solidFill>
                  <a:srgbClr val="3A2014"/>
                </a:solidFill>
                <a:latin typeface="Playfair Display"/>
                <a:ea typeface="Playfair Display"/>
                <a:cs typeface="Playfair Display"/>
              </a:rPr>
              <a:t>Timeline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952500" y="4000500"/>
            <a:ext cx="10287000" cy="0"/>
          </a:xfrm>
          <a:prstGeom prst="line">
            <a:avLst/>
          </a:prstGeom>
          <a:ln w="28575">
            <a:solidFill>
              <a:srgbClr val="3A2014"/>
            </a:solidFill>
          </a:ln>
        </p:spPr>
      </p:cxnSp>
      <p:sp>
        <p:nvSpPr>
          <p:cNvPr id="7" name="Oval 6"/>
          <p:cNvSpPr/>
          <p:nvPr/>
        </p:nvSpPr>
        <p:spPr>
          <a:xfrm>
            <a:off x="895350" y="3829050"/>
            <a:ext cx="342900" cy="342900"/>
          </a:xfrm>
          <a:prstGeom prst="ellipse">
            <a:avLst/>
          </a:prstGeom>
          <a:solidFill>
            <a:srgbClr val="C457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PHASE 1"/>
          <p:cNvSpPr txBox="1"/>
          <p:nvPr/>
        </p:nvSpPr>
        <p:spPr>
          <a:xfrm>
            <a:off x="9525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9D4626"/>
                </a:solidFill>
                <a:latin typeface="Roboto Mono"/>
                <a:ea typeface="Roboto Mono"/>
                <a:cs typeface="Roboto Mono"/>
              </a:rPr>
              <a:t>PHASE 1</a:t>
            </a:r>
          </a:p>
        </p:txBody>
      </p:sp>
      <p:sp>
        <p:nvSpPr>
          <p:cNvPr id="9" name="Text: Vision"/>
          <p:cNvSpPr txBox="1"/>
          <p:nvPr/>
        </p:nvSpPr>
        <p:spPr>
          <a:xfrm>
            <a:off x="952500" y="4311968"/>
            <a:ext cx="975574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3A2014"/>
                </a:solidFill>
                <a:latin typeface="Arial"/>
                <a:ea typeface="Arial"/>
                <a:cs typeface="Arial"/>
              </a:rPr>
              <a:t>Vision</a:t>
            </a:r>
          </a:p>
        </p:txBody>
      </p:sp>
      <p:sp>
        <p:nvSpPr>
          <p:cNvPr id="10" name="Text: Weeks 1–2"/>
          <p:cNvSpPr txBox="1"/>
          <p:nvPr/>
        </p:nvSpPr>
        <p:spPr>
          <a:xfrm>
            <a:off x="952500" y="4732020"/>
            <a:ext cx="1082592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E5C4C"/>
                </a:solidFill>
                <a:latin typeface="Arial"/>
                <a:ea typeface="Arial"/>
                <a:cs typeface="Arial"/>
              </a:rPr>
              <a:t>Weeks 1–2</a:t>
            </a:r>
          </a:p>
        </p:txBody>
      </p:sp>
      <p:sp>
        <p:nvSpPr>
          <p:cNvPr id="11" name="Oval 10"/>
          <p:cNvSpPr/>
          <p:nvPr/>
        </p:nvSpPr>
        <p:spPr>
          <a:xfrm>
            <a:off x="3752850" y="3829050"/>
            <a:ext cx="342900" cy="342900"/>
          </a:xfrm>
          <a:prstGeom prst="ellipse">
            <a:avLst/>
          </a:prstGeom>
          <a:solidFill>
            <a:srgbClr val="C457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PHASE 2"/>
          <p:cNvSpPr txBox="1"/>
          <p:nvPr/>
        </p:nvSpPr>
        <p:spPr>
          <a:xfrm>
            <a:off x="38100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9D4626"/>
                </a:solidFill>
                <a:latin typeface="Roboto Mono"/>
                <a:ea typeface="Roboto Mono"/>
                <a:cs typeface="Roboto Mono"/>
              </a:rPr>
              <a:t>PHASE 2</a:t>
            </a:r>
          </a:p>
        </p:txBody>
      </p:sp>
      <p:sp>
        <p:nvSpPr>
          <p:cNvPr id="13" name="Text: Now"/>
          <p:cNvSpPr txBox="1"/>
          <p:nvPr/>
        </p:nvSpPr>
        <p:spPr>
          <a:xfrm>
            <a:off x="3810000" y="4311968"/>
            <a:ext cx="717478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3A2014"/>
                </a:solidFill>
                <a:latin typeface="Arial"/>
                <a:ea typeface="Arial"/>
                <a:cs typeface="Arial"/>
              </a:rPr>
              <a:t>Now</a:t>
            </a:r>
          </a:p>
        </p:txBody>
      </p:sp>
      <p:sp>
        <p:nvSpPr>
          <p:cNvPr id="14" name="Text: Weeks 3–5"/>
          <p:cNvSpPr txBox="1"/>
          <p:nvPr/>
        </p:nvSpPr>
        <p:spPr>
          <a:xfrm>
            <a:off x="3810000" y="4732020"/>
            <a:ext cx="1082592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E5C4C"/>
                </a:solidFill>
                <a:latin typeface="Arial"/>
                <a:ea typeface="Arial"/>
                <a:cs typeface="Arial"/>
              </a:rPr>
              <a:t>Weeks 3–5</a:t>
            </a:r>
          </a:p>
        </p:txBody>
      </p:sp>
      <p:sp>
        <p:nvSpPr>
          <p:cNvPr id="15" name="Oval 14"/>
          <p:cNvSpPr/>
          <p:nvPr/>
        </p:nvSpPr>
        <p:spPr>
          <a:xfrm>
            <a:off x="6610350" y="3829050"/>
            <a:ext cx="342900" cy="342900"/>
          </a:xfrm>
          <a:prstGeom prst="ellipse">
            <a:avLst/>
          </a:prstGeom>
          <a:solidFill>
            <a:srgbClr val="C457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: PHASE 3"/>
          <p:cNvSpPr txBox="1"/>
          <p:nvPr/>
        </p:nvSpPr>
        <p:spPr>
          <a:xfrm>
            <a:off x="66675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9D4626"/>
                </a:solidFill>
                <a:latin typeface="Roboto Mono"/>
                <a:ea typeface="Roboto Mono"/>
                <a:cs typeface="Roboto Mono"/>
              </a:rPr>
              <a:t>PHASE 3</a:t>
            </a:r>
          </a:p>
        </p:txBody>
      </p:sp>
      <p:sp>
        <p:nvSpPr>
          <p:cNvPr id="17" name="Text: Next"/>
          <p:cNvSpPr txBox="1"/>
          <p:nvPr/>
        </p:nvSpPr>
        <p:spPr>
          <a:xfrm>
            <a:off x="6667500" y="4311968"/>
            <a:ext cx="733685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3A2014"/>
                </a:solidFill>
                <a:latin typeface="Arial"/>
                <a:ea typeface="Arial"/>
                <a:cs typeface="Arial"/>
              </a:rPr>
              <a:t>Next</a:t>
            </a:r>
          </a:p>
        </p:txBody>
      </p:sp>
      <p:sp>
        <p:nvSpPr>
          <p:cNvPr id="18" name="Text: Weeks 6–8"/>
          <p:cNvSpPr txBox="1"/>
          <p:nvPr/>
        </p:nvSpPr>
        <p:spPr>
          <a:xfrm>
            <a:off x="6667500" y="4732020"/>
            <a:ext cx="1082592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E5C4C"/>
                </a:solidFill>
                <a:latin typeface="Arial"/>
                <a:ea typeface="Arial"/>
                <a:cs typeface="Arial"/>
              </a:rPr>
              <a:t>Weeks 6–8</a:t>
            </a:r>
          </a:p>
        </p:txBody>
      </p:sp>
      <p:sp>
        <p:nvSpPr>
          <p:cNvPr id="19" name="Oval 18"/>
          <p:cNvSpPr/>
          <p:nvPr/>
        </p:nvSpPr>
        <p:spPr>
          <a:xfrm>
            <a:off x="9467850" y="3829050"/>
            <a:ext cx="342900" cy="342900"/>
          </a:xfrm>
          <a:prstGeom prst="ellipse">
            <a:avLst/>
          </a:prstGeom>
          <a:solidFill>
            <a:srgbClr val="C457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: PHASE 4"/>
          <p:cNvSpPr txBox="1"/>
          <p:nvPr/>
        </p:nvSpPr>
        <p:spPr>
          <a:xfrm>
            <a:off x="95250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9D4626"/>
                </a:solidFill>
                <a:latin typeface="Roboto Mono"/>
                <a:ea typeface="Roboto Mono"/>
                <a:cs typeface="Roboto Mono"/>
              </a:rPr>
              <a:t>PHASE 4</a:t>
            </a:r>
          </a:p>
        </p:txBody>
      </p:sp>
      <p:sp>
        <p:nvSpPr>
          <p:cNvPr id="21" name="Text: Later"/>
          <p:cNvSpPr txBox="1"/>
          <p:nvPr/>
        </p:nvSpPr>
        <p:spPr>
          <a:xfrm>
            <a:off x="9525000" y="4311968"/>
            <a:ext cx="813070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3A2014"/>
                </a:solidFill>
                <a:latin typeface="Arial"/>
                <a:ea typeface="Arial"/>
                <a:cs typeface="Arial"/>
              </a:rPr>
              <a:t>Later</a:t>
            </a:r>
          </a:p>
        </p:txBody>
      </p:sp>
      <p:sp>
        <p:nvSpPr>
          <p:cNvPr id="22" name="Text: Week 9+"/>
          <p:cNvSpPr txBox="1"/>
          <p:nvPr/>
        </p:nvSpPr>
        <p:spPr>
          <a:xfrm>
            <a:off x="9525000" y="4732020"/>
            <a:ext cx="867936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E5C4C"/>
                </a:solidFill>
                <a:latin typeface="Arial"/>
                <a:ea typeface="Arial"/>
                <a:cs typeface="Arial"/>
              </a:rPr>
              <a:t>Week 9+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D8C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E2BE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E5C4C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4" name="Text: KEY NUMBER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9D4626"/>
                </a:solidFill>
                <a:latin typeface="Roboto Mono"/>
                <a:ea typeface="Roboto Mono"/>
                <a:cs typeface="Roboto Mono"/>
              </a:rPr>
              <a:t>KEY NUMBER</a:t>
            </a:r>
          </a:p>
        </p:txBody>
      </p:sp>
      <p:sp>
        <p:nvSpPr>
          <p:cNvPr id="5" name="Text: 72%"/>
          <p:cNvSpPr txBox="1"/>
          <p:nvPr/>
        </p:nvSpPr>
        <p:spPr>
          <a:xfrm>
            <a:off x="895350" y="1376362"/>
            <a:ext cx="5023098" cy="38481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1" i="0" spc="-900">
                <a:solidFill>
                  <a:srgbClr val="C4572F"/>
                </a:solidFill>
                <a:latin typeface="Playfair Display"/>
                <a:ea typeface="Playfair Display"/>
                <a:cs typeface="Playfair Display"/>
              </a:rPr>
              <a:t>72%</a:t>
            </a:r>
          </a:p>
        </p:txBody>
      </p:sp>
      <p:sp>
        <p:nvSpPr>
          <p:cNvPr id="6" name="Text: Feature effort vs. impact."/>
          <p:cNvSpPr txBox="1"/>
          <p:nvPr/>
        </p:nvSpPr>
        <p:spPr>
          <a:xfrm>
            <a:off x="952500" y="5039296"/>
            <a:ext cx="3971519" cy="383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50" b="0" i="0">
                <a:solidFill>
                  <a:srgbClr val="3A2014"/>
                </a:solidFill>
                <a:latin typeface="Arial"/>
                <a:ea typeface="Arial"/>
                <a:cs typeface="Arial"/>
              </a:rPr>
              <a:t>Feature effort vs. impact.</a:t>
            </a:r>
          </a:p>
        </p:txBody>
      </p:sp>
      <p:sp>
        <p:nvSpPr>
          <p:cNvPr id="7" name="Text: Sample figure — replace with y"/>
          <p:cNvSpPr txBox="1"/>
          <p:nvPr/>
        </p:nvSpPr>
        <p:spPr>
          <a:xfrm>
            <a:off x="952500" y="6106478"/>
            <a:ext cx="5017656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6E5C4C"/>
                </a:solidFill>
                <a:latin typeface="Roboto Mono"/>
                <a:ea typeface="Roboto Mono"/>
                <a:cs typeface="Roboto Mono"/>
              </a:rPr>
              <a:t>Sample figure — replace with your own source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D8C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0" y="0"/>
            <a:ext cx="4876800" cy="6858000"/>
          </a:xfrm>
          <a:prstGeom prst="rect">
            <a:avLst/>
          </a:prstGeom>
          <a:solidFill>
            <a:srgbClr val="C457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0" y="0"/>
            <a:ext cx="4876800" cy="6858000"/>
          </a:xfrm>
          <a:prstGeom prst="rect">
            <a:avLst/>
          </a:prstGeom>
          <a:solidFill>
            <a:srgbClr val="3A201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Dot pattern"/>
          <p:cNvSpPr/>
          <p:nvPr/>
        </p:nvSpPr>
        <p:spPr>
          <a:xfrm>
            <a:off x="7315200" y="1542097"/>
            <a:ext cx="4876800" cy="5315902"/>
          </a:xfrm>
          <a:custGeom>
            <a:avLst/>
            <a:gdLst/>
            <a:ahLst/>
            <a:cxnLst/>
            <a:rect l="0" t="0" r="r" b="b"/>
            <a:pathLst>
              <a:path w="4876800" h="5315902" fill="none">
                <a:moveTo>
                  <a:pt x="487680" y="5315902"/>
                </a:moveTo>
                <a:lnTo>
                  <a:pt x="487680" y="5315902"/>
                </a:lnTo>
                <a:moveTo>
                  <a:pt x="0" y="4828222"/>
                </a:moveTo>
                <a:lnTo>
                  <a:pt x="0" y="4828222"/>
                </a:lnTo>
                <a:moveTo>
                  <a:pt x="0" y="4828222"/>
                </a:moveTo>
                <a:lnTo>
                  <a:pt x="66175" y="4832674"/>
                </a:lnTo>
                <a:moveTo>
                  <a:pt x="66175" y="4832674"/>
                </a:moveTo>
                <a:lnTo>
                  <a:pt x="129645" y="4845643"/>
                </a:lnTo>
                <a:moveTo>
                  <a:pt x="129645" y="4845643"/>
                </a:moveTo>
                <a:lnTo>
                  <a:pt x="189827" y="4866547"/>
                </a:lnTo>
                <a:moveTo>
                  <a:pt x="189827" y="4866547"/>
                </a:moveTo>
                <a:lnTo>
                  <a:pt x="246141" y="4894805"/>
                </a:lnTo>
                <a:moveTo>
                  <a:pt x="246141" y="4894805"/>
                </a:moveTo>
                <a:lnTo>
                  <a:pt x="298007" y="4929837"/>
                </a:lnTo>
                <a:moveTo>
                  <a:pt x="298007" y="4929837"/>
                </a:moveTo>
                <a:lnTo>
                  <a:pt x="344842" y="4971061"/>
                </a:lnTo>
                <a:moveTo>
                  <a:pt x="344842" y="4971061"/>
                </a:moveTo>
                <a:lnTo>
                  <a:pt x="386066" y="5017896"/>
                </a:lnTo>
                <a:moveTo>
                  <a:pt x="386066" y="5017896"/>
                </a:moveTo>
                <a:lnTo>
                  <a:pt x="421097" y="5069761"/>
                </a:lnTo>
                <a:moveTo>
                  <a:pt x="421097" y="5069761"/>
                </a:moveTo>
                <a:lnTo>
                  <a:pt x="449356" y="5126075"/>
                </a:lnTo>
                <a:moveTo>
                  <a:pt x="449356" y="5126075"/>
                </a:moveTo>
                <a:lnTo>
                  <a:pt x="470260" y="5186258"/>
                </a:lnTo>
                <a:moveTo>
                  <a:pt x="470260" y="5186258"/>
                </a:moveTo>
                <a:lnTo>
                  <a:pt x="483228" y="5249727"/>
                </a:lnTo>
                <a:moveTo>
                  <a:pt x="483228" y="5249727"/>
                </a:moveTo>
                <a:lnTo>
                  <a:pt x="487680" y="5315902"/>
                </a:lnTo>
                <a:moveTo>
                  <a:pt x="487680" y="5315902"/>
                </a:moveTo>
                <a:lnTo>
                  <a:pt x="487680" y="5315902"/>
                </a:lnTo>
                <a:moveTo>
                  <a:pt x="926782" y="5315902"/>
                </a:moveTo>
                <a:lnTo>
                  <a:pt x="926782" y="5315902"/>
                </a:lnTo>
                <a:moveTo>
                  <a:pt x="0" y="4389120"/>
                </a:moveTo>
                <a:lnTo>
                  <a:pt x="0" y="4389120"/>
                </a:lnTo>
                <a:moveTo>
                  <a:pt x="0" y="4389120"/>
                </a:moveTo>
                <a:lnTo>
                  <a:pt x="125759" y="4397580"/>
                </a:lnTo>
                <a:moveTo>
                  <a:pt x="125759" y="4397580"/>
                </a:moveTo>
                <a:lnTo>
                  <a:pt x="246376" y="4422226"/>
                </a:lnTo>
                <a:moveTo>
                  <a:pt x="246376" y="4422226"/>
                </a:moveTo>
                <a:lnTo>
                  <a:pt x="360746" y="4461951"/>
                </a:lnTo>
                <a:moveTo>
                  <a:pt x="360746" y="4461951"/>
                </a:moveTo>
                <a:lnTo>
                  <a:pt x="467765" y="4515653"/>
                </a:lnTo>
                <a:moveTo>
                  <a:pt x="467765" y="4515653"/>
                </a:moveTo>
                <a:lnTo>
                  <a:pt x="566329" y="4582227"/>
                </a:lnTo>
                <a:moveTo>
                  <a:pt x="566329" y="4582227"/>
                </a:moveTo>
                <a:lnTo>
                  <a:pt x="655334" y="4660568"/>
                </a:lnTo>
                <a:moveTo>
                  <a:pt x="655334" y="4660568"/>
                </a:moveTo>
                <a:lnTo>
                  <a:pt x="733676" y="4749573"/>
                </a:lnTo>
                <a:moveTo>
                  <a:pt x="733676" y="4749573"/>
                </a:moveTo>
                <a:lnTo>
                  <a:pt x="800250" y="4848138"/>
                </a:lnTo>
                <a:moveTo>
                  <a:pt x="800250" y="4848138"/>
                </a:moveTo>
                <a:lnTo>
                  <a:pt x="853951" y="4955157"/>
                </a:lnTo>
                <a:moveTo>
                  <a:pt x="853951" y="4955157"/>
                </a:moveTo>
                <a:lnTo>
                  <a:pt x="893677" y="5069527"/>
                </a:lnTo>
                <a:moveTo>
                  <a:pt x="893677" y="5069527"/>
                </a:moveTo>
                <a:lnTo>
                  <a:pt x="918322" y="5190144"/>
                </a:lnTo>
                <a:moveTo>
                  <a:pt x="918322" y="5190144"/>
                </a:moveTo>
                <a:lnTo>
                  <a:pt x="926782" y="5315902"/>
                </a:lnTo>
                <a:moveTo>
                  <a:pt x="926782" y="5315902"/>
                </a:moveTo>
                <a:lnTo>
                  <a:pt x="926782" y="5315902"/>
                </a:lnTo>
                <a:moveTo>
                  <a:pt x="1365885" y="5315902"/>
                </a:moveTo>
                <a:lnTo>
                  <a:pt x="1365885" y="5315902"/>
                </a:lnTo>
                <a:moveTo>
                  <a:pt x="0" y="3950018"/>
                </a:moveTo>
                <a:lnTo>
                  <a:pt x="0" y="3950018"/>
                </a:lnTo>
                <a:moveTo>
                  <a:pt x="0" y="3950018"/>
                </a:moveTo>
                <a:lnTo>
                  <a:pt x="185343" y="3962486"/>
                </a:lnTo>
                <a:moveTo>
                  <a:pt x="185343" y="3962486"/>
                </a:moveTo>
                <a:lnTo>
                  <a:pt x="363106" y="3998808"/>
                </a:lnTo>
                <a:moveTo>
                  <a:pt x="363106" y="3998808"/>
                </a:moveTo>
                <a:lnTo>
                  <a:pt x="531664" y="4057356"/>
                </a:lnTo>
                <a:moveTo>
                  <a:pt x="531664" y="4057356"/>
                </a:moveTo>
                <a:lnTo>
                  <a:pt x="689388" y="4136501"/>
                </a:lnTo>
                <a:moveTo>
                  <a:pt x="689388" y="4136501"/>
                </a:moveTo>
                <a:lnTo>
                  <a:pt x="834652" y="4234617"/>
                </a:lnTo>
                <a:moveTo>
                  <a:pt x="834652" y="4234617"/>
                </a:moveTo>
                <a:lnTo>
                  <a:pt x="965827" y="4350076"/>
                </a:lnTo>
                <a:moveTo>
                  <a:pt x="965827" y="4350076"/>
                </a:moveTo>
                <a:lnTo>
                  <a:pt x="1081286" y="4481251"/>
                </a:lnTo>
                <a:moveTo>
                  <a:pt x="1081286" y="4481251"/>
                </a:moveTo>
                <a:lnTo>
                  <a:pt x="1179402" y="4626514"/>
                </a:lnTo>
                <a:moveTo>
                  <a:pt x="1179402" y="4626514"/>
                </a:moveTo>
                <a:lnTo>
                  <a:pt x="1258547" y="4784238"/>
                </a:lnTo>
                <a:moveTo>
                  <a:pt x="1258547" y="4784238"/>
                </a:moveTo>
                <a:lnTo>
                  <a:pt x="1317094" y="4952796"/>
                </a:lnTo>
                <a:moveTo>
                  <a:pt x="1317094" y="4952796"/>
                </a:moveTo>
                <a:lnTo>
                  <a:pt x="1353416" y="5130560"/>
                </a:lnTo>
                <a:moveTo>
                  <a:pt x="1353416" y="5130560"/>
                </a:moveTo>
                <a:lnTo>
                  <a:pt x="1365885" y="5315902"/>
                </a:lnTo>
                <a:moveTo>
                  <a:pt x="1365885" y="5315902"/>
                </a:moveTo>
                <a:lnTo>
                  <a:pt x="1365885" y="5315902"/>
                </a:lnTo>
                <a:moveTo>
                  <a:pt x="1804035" y="5315902"/>
                </a:moveTo>
                <a:lnTo>
                  <a:pt x="1804035" y="5315902"/>
                </a:lnTo>
                <a:moveTo>
                  <a:pt x="0" y="3511868"/>
                </a:moveTo>
                <a:lnTo>
                  <a:pt x="0" y="3511868"/>
                </a:lnTo>
                <a:moveTo>
                  <a:pt x="0" y="3511868"/>
                </a:moveTo>
                <a:lnTo>
                  <a:pt x="244797" y="3528336"/>
                </a:lnTo>
                <a:moveTo>
                  <a:pt x="244797" y="3528336"/>
                </a:moveTo>
                <a:lnTo>
                  <a:pt x="479584" y="3576309"/>
                </a:lnTo>
                <a:moveTo>
                  <a:pt x="479584" y="3576309"/>
                </a:moveTo>
                <a:lnTo>
                  <a:pt x="702212" y="3653638"/>
                </a:lnTo>
                <a:moveTo>
                  <a:pt x="702212" y="3653638"/>
                </a:moveTo>
                <a:lnTo>
                  <a:pt x="910531" y="3758171"/>
                </a:lnTo>
                <a:moveTo>
                  <a:pt x="910531" y="3758171"/>
                </a:moveTo>
                <a:lnTo>
                  <a:pt x="1102392" y="3887761"/>
                </a:lnTo>
                <a:moveTo>
                  <a:pt x="1102392" y="3887761"/>
                </a:moveTo>
                <a:lnTo>
                  <a:pt x="1275645" y="4040257"/>
                </a:lnTo>
                <a:moveTo>
                  <a:pt x="1275645" y="4040257"/>
                </a:moveTo>
                <a:lnTo>
                  <a:pt x="1428142" y="4213510"/>
                </a:lnTo>
                <a:moveTo>
                  <a:pt x="1428142" y="4213510"/>
                </a:moveTo>
                <a:lnTo>
                  <a:pt x="1557731" y="4405371"/>
                </a:lnTo>
                <a:moveTo>
                  <a:pt x="1557731" y="4405371"/>
                </a:moveTo>
                <a:lnTo>
                  <a:pt x="1662265" y="4613691"/>
                </a:lnTo>
                <a:moveTo>
                  <a:pt x="1662265" y="4613691"/>
                </a:moveTo>
                <a:lnTo>
                  <a:pt x="1739593" y="4836319"/>
                </a:lnTo>
                <a:moveTo>
                  <a:pt x="1739593" y="4836319"/>
                </a:moveTo>
                <a:lnTo>
                  <a:pt x="1787566" y="5071106"/>
                </a:lnTo>
                <a:moveTo>
                  <a:pt x="1787566" y="5071106"/>
                </a:moveTo>
                <a:lnTo>
                  <a:pt x="1804035" y="5315902"/>
                </a:lnTo>
                <a:moveTo>
                  <a:pt x="1804035" y="5315902"/>
                </a:moveTo>
                <a:lnTo>
                  <a:pt x="1804035" y="5315902"/>
                </a:lnTo>
                <a:moveTo>
                  <a:pt x="2243138" y="5315902"/>
                </a:moveTo>
                <a:lnTo>
                  <a:pt x="2243138" y="5315902"/>
                </a:lnTo>
                <a:moveTo>
                  <a:pt x="0" y="3072765"/>
                </a:moveTo>
                <a:lnTo>
                  <a:pt x="0" y="3072765"/>
                </a:lnTo>
                <a:moveTo>
                  <a:pt x="0" y="3072765"/>
                </a:moveTo>
                <a:lnTo>
                  <a:pt x="304380" y="3093242"/>
                </a:lnTo>
                <a:moveTo>
                  <a:pt x="304380" y="3093242"/>
                </a:moveTo>
                <a:lnTo>
                  <a:pt x="596315" y="3152892"/>
                </a:lnTo>
                <a:moveTo>
                  <a:pt x="596315" y="3152892"/>
                </a:moveTo>
                <a:lnTo>
                  <a:pt x="873130" y="3249042"/>
                </a:lnTo>
                <a:moveTo>
                  <a:pt x="873130" y="3249042"/>
                </a:moveTo>
                <a:lnTo>
                  <a:pt x="1132154" y="3379019"/>
                </a:lnTo>
                <a:moveTo>
                  <a:pt x="1132154" y="3379019"/>
                </a:moveTo>
                <a:lnTo>
                  <a:pt x="1370714" y="3540151"/>
                </a:lnTo>
                <a:moveTo>
                  <a:pt x="1370714" y="3540151"/>
                </a:moveTo>
                <a:lnTo>
                  <a:pt x="1586138" y="3729765"/>
                </a:lnTo>
                <a:moveTo>
                  <a:pt x="1586138" y="3729765"/>
                </a:moveTo>
                <a:lnTo>
                  <a:pt x="1775752" y="3945188"/>
                </a:lnTo>
                <a:moveTo>
                  <a:pt x="1775752" y="3945188"/>
                </a:moveTo>
                <a:lnTo>
                  <a:pt x="1936883" y="4183748"/>
                </a:lnTo>
                <a:moveTo>
                  <a:pt x="1936883" y="4183748"/>
                </a:moveTo>
                <a:lnTo>
                  <a:pt x="2066861" y="4442772"/>
                </a:lnTo>
                <a:moveTo>
                  <a:pt x="2066861" y="4442772"/>
                </a:moveTo>
                <a:lnTo>
                  <a:pt x="2163010" y="4719588"/>
                </a:lnTo>
                <a:moveTo>
                  <a:pt x="2163010" y="4719588"/>
                </a:moveTo>
                <a:lnTo>
                  <a:pt x="2222660" y="5011522"/>
                </a:lnTo>
                <a:moveTo>
                  <a:pt x="2222660" y="5011522"/>
                </a:moveTo>
                <a:lnTo>
                  <a:pt x="2243138" y="5315902"/>
                </a:lnTo>
                <a:moveTo>
                  <a:pt x="2243138" y="5315902"/>
                </a:moveTo>
                <a:lnTo>
                  <a:pt x="2243138" y="5315902"/>
                </a:lnTo>
                <a:moveTo>
                  <a:pt x="2682240" y="5315902"/>
                </a:moveTo>
                <a:lnTo>
                  <a:pt x="2682240" y="5315902"/>
                </a:lnTo>
                <a:moveTo>
                  <a:pt x="0" y="2633662"/>
                </a:moveTo>
                <a:lnTo>
                  <a:pt x="0" y="2633662"/>
                </a:lnTo>
                <a:moveTo>
                  <a:pt x="0" y="2633662"/>
                </a:moveTo>
                <a:lnTo>
                  <a:pt x="363964" y="2658148"/>
                </a:lnTo>
                <a:moveTo>
                  <a:pt x="363964" y="2658148"/>
                </a:moveTo>
                <a:lnTo>
                  <a:pt x="713046" y="2729475"/>
                </a:lnTo>
                <a:moveTo>
                  <a:pt x="713046" y="2729475"/>
                </a:moveTo>
                <a:lnTo>
                  <a:pt x="1044049" y="2844446"/>
                </a:lnTo>
                <a:moveTo>
                  <a:pt x="1044049" y="2844446"/>
                </a:moveTo>
                <a:lnTo>
                  <a:pt x="1353778" y="2999867"/>
                </a:lnTo>
                <a:moveTo>
                  <a:pt x="1353778" y="2999867"/>
                </a:moveTo>
                <a:lnTo>
                  <a:pt x="1639037" y="3192541"/>
                </a:lnTo>
                <a:moveTo>
                  <a:pt x="1639037" y="3192541"/>
                </a:moveTo>
                <a:lnTo>
                  <a:pt x="1896630" y="3419272"/>
                </a:lnTo>
                <a:moveTo>
                  <a:pt x="1896630" y="3419272"/>
                </a:moveTo>
                <a:lnTo>
                  <a:pt x="2123362" y="3676866"/>
                </a:lnTo>
                <a:moveTo>
                  <a:pt x="2123362" y="3676866"/>
                </a:moveTo>
                <a:lnTo>
                  <a:pt x="2316036" y="3962125"/>
                </a:lnTo>
                <a:moveTo>
                  <a:pt x="2316036" y="3962125"/>
                </a:moveTo>
                <a:lnTo>
                  <a:pt x="2471456" y="4271854"/>
                </a:lnTo>
                <a:moveTo>
                  <a:pt x="2471456" y="4271854"/>
                </a:moveTo>
                <a:lnTo>
                  <a:pt x="2586428" y="4602857"/>
                </a:lnTo>
                <a:moveTo>
                  <a:pt x="2586428" y="4602857"/>
                </a:moveTo>
                <a:lnTo>
                  <a:pt x="2657754" y="4951938"/>
                </a:lnTo>
                <a:moveTo>
                  <a:pt x="2657754" y="4951938"/>
                </a:moveTo>
                <a:lnTo>
                  <a:pt x="2682240" y="5315902"/>
                </a:lnTo>
                <a:moveTo>
                  <a:pt x="2682240" y="5315902"/>
                </a:moveTo>
                <a:lnTo>
                  <a:pt x="2682240" y="5315902"/>
                </a:lnTo>
                <a:moveTo>
                  <a:pt x="3121343" y="5315902"/>
                </a:moveTo>
                <a:lnTo>
                  <a:pt x="3121343" y="5315902"/>
                </a:lnTo>
                <a:moveTo>
                  <a:pt x="0" y="2194560"/>
                </a:moveTo>
                <a:lnTo>
                  <a:pt x="0" y="2194560"/>
                </a:lnTo>
                <a:moveTo>
                  <a:pt x="0" y="2194560"/>
                </a:moveTo>
                <a:lnTo>
                  <a:pt x="423548" y="2223054"/>
                </a:lnTo>
                <a:moveTo>
                  <a:pt x="423548" y="2223054"/>
                </a:moveTo>
                <a:lnTo>
                  <a:pt x="829776" y="2306057"/>
                </a:lnTo>
                <a:moveTo>
                  <a:pt x="829776" y="2306057"/>
                </a:moveTo>
                <a:lnTo>
                  <a:pt x="1214967" y="2439851"/>
                </a:lnTo>
                <a:moveTo>
                  <a:pt x="1214967" y="2439851"/>
                </a:moveTo>
                <a:lnTo>
                  <a:pt x="1575401" y="2620715"/>
                </a:lnTo>
                <a:moveTo>
                  <a:pt x="1575401" y="2620715"/>
                </a:moveTo>
                <a:lnTo>
                  <a:pt x="1907359" y="2844931"/>
                </a:lnTo>
                <a:moveTo>
                  <a:pt x="1907359" y="2844931"/>
                </a:moveTo>
                <a:lnTo>
                  <a:pt x="2207122" y="3108780"/>
                </a:lnTo>
                <a:moveTo>
                  <a:pt x="2207122" y="3108780"/>
                </a:moveTo>
                <a:lnTo>
                  <a:pt x="2470972" y="3408543"/>
                </a:lnTo>
                <a:moveTo>
                  <a:pt x="2470972" y="3408543"/>
                </a:moveTo>
                <a:lnTo>
                  <a:pt x="2695188" y="3740501"/>
                </a:lnTo>
                <a:moveTo>
                  <a:pt x="2695188" y="3740501"/>
                </a:moveTo>
                <a:lnTo>
                  <a:pt x="2876052" y="4100935"/>
                </a:lnTo>
                <a:moveTo>
                  <a:pt x="2876052" y="4100935"/>
                </a:moveTo>
                <a:lnTo>
                  <a:pt x="3009845" y="4486126"/>
                </a:lnTo>
                <a:moveTo>
                  <a:pt x="3009845" y="4486126"/>
                </a:moveTo>
                <a:lnTo>
                  <a:pt x="3092848" y="4892355"/>
                </a:lnTo>
                <a:moveTo>
                  <a:pt x="3092848" y="4892355"/>
                </a:moveTo>
                <a:lnTo>
                  <a:pt x="3121343" y="5315902"/>
                </a:lnTo>
                <a:moveTo>
                  <a:pt x="3121343" y="5315902"/>
                </a:moveTo>
                <a:lnTo>
                  <a:pt x="3121343" y="5315902"/>
                </a:lnTo>
                <a:moveTo>
                  <a:pt x="3560445" y="5315902"/>
                </a:moveTo>
                <a:lnTo>
                  <a:pt x="3560445" y="5315902"/>
                </a:lnTo>
                <a:moveTo>
                  <a:pt x="0" y="1755458"/>
                </a:moveTo>
                <a:lnTo>
                  <a:pt x="0" y="1755458"/>
                </a:lnTo>
                <a:moveTo>
                  <a:pt x="0" y="1755458"/>
                </a:moveTo>
                <a:lnTo>
                  <a:pt x="483131" y="1787960"/>
                </a:lnTo>
                <a:moveTo>
                  <a:pt x="483131" y="1787960"/>
                </a:moveTo>
                <a:lnTo>
                  <a:pt x="946507" y="1882640"/>
                </a:lnTo>
                <a:moveTo>
                  <a:pt x="946507" y="1882640"/>
                </a:moveTo>
                <a:lnTo>
                  <a:pt x="1385886" y="2035255"/>
                </a:lnTo>
                <a:moveTo>
                  <a:pt x="1385886" y="2035255"/>
                </a:moveTo>
                <a:lnTo>
                  <a:pt x="1797025" y="2241563"/>
                </a:lnTo>
                <a:moveTo>
                  <a:pt x="1797025" y="2241563"/>
                </a:moveTo>
                <a:lnTo>
                  <a:pt x="2175682" y="2497321"/>
                </a:lnTo>
                <a:moveTo>
                  <a:pt x="2175682" y="2497321"/>
                </a:moveTo>
                <a:lnTo>
                  <a:pt x="2517615" y="2798288"/>
                </a:lnTo>
                <a:moveTo>
                  <a:pt x="2517615" y="2798288"/>
                </a:moveTo>
                <a:lnTo>
                  <a:pt x="2818582" y="3140221"/>
                </a:lnTo>
                <a:moveTo>
                  <a:pt x="2818582" y="3140221"/>
                </a:moveTo>
                <a:lnTo>
                  <a:pt x="3074340" y="3518878"/>
                </a:lnTo>
                <a:moveTo>
                  <a:pt x="3074340" y="3518878"/>
                </a:moveTo>
                <a:lnTo>
                  <a:pt x="3280648" y="3930017"/>
                </a:lnTo>
                <a:moveTo>
                  <a:pt x="3280648" y="3930017"/>
                </a:moveTo>
                <a:lnTo>
                  <a:pt x="3433262" y="4369395"/>
                </a:lnTo>
                <a:moveTo>
                  <a:pt x="3433262" y="4369395"/>
                </a:moveTo>
                <a:lnTo>
                  <a:pt x="3527942" y="4832771"/>
                </a:lnTo>
                <a:moveTo>
                  <a:pt x="3527942" y="4832771"/>
                </a:moveTo>
                <a:lnTo>
                  <a:pt x="3560445" y="5315902"/>
                </a:lnTo>
                <a:moveTo>
                  <a:pt x="3560445" y="5315902"/>
                </a:moveTo>
                <a:lnTo>
                  <a:pt x="3560445" y="5315902"/>
                </a:lnTo>
                <a:moveTo>
                  <a:pt x="3998595" y="5315902"/>
                </a:moveTo>
                <a:lnTo>
                  <a:pt x="3998595" y="5315902"/>
                </a:lnTo>
                <a:moveTo>
                  <a:pt x="0" y="1317308"/>
                </a:moveTo>
                <a:lnTo>
                  <a:pt x="0" y="1317308"/>
                </a:lnTo>
                <a:moveTo>
                  <a:pt x="0" y="1317308"/>
                </a:moveTo>
                <a:lnTo>
                  <a:pt x="542586" y="1353810"/>
                </a:lnTo>
                <a:moveTo>
                  <a:pt x="542586" y="1353810"/>
                </a:moveTo>
                <a:lnTo>
                  <a:pt x="1062985" y="1460141"/>
                </a:lnTo>
                <a:moveTo>
                  <a:pt x="1062985" y="1460141"/>
                </a:moveTo>
                <a:lnTo>
                  <a:pt x="1556434" y="1631537"/>
                </a:lnTo>
                <a:moveTo>
                  <a:pt x="1556434" y="1631537"/>
                </a:moveTo>
                <a:lnTo>
                  <a:pt x="2018167" y="1863233"/>
                </a:lnTo>
                <a:moveTo>
                  <a:pt x="2018167" y="1863233"/>
                </a:moveTo>
                <a:lnTo>
                  <a:pt x="2443422" y="2150465"/>
                </a:lnTo>
                <a:moveTo>
                  <a:pt x="2443422" y="2150465"/>
                </a:moveTo>
                <a:lnTo>
                  <a:pt x="2827434" y="2488469"/>
                </a:lnTo>
                <a:moveTo>
                  <a:pt x="2827434" y="2488469"/>
                </a:moveTo>
                <a:lnTo>
                  <a:pt x="3165438" y="2872480"/>
                </a:lnTo>
                <a:moveTo>
                  <a:pt x="3165438" y="2872480"/>
                </a:moveTo>
                <a:lnTo>
                  <a:pt x="3452670" y="3297735"/>
                </a:lnTo>
                <a:moveTo>
                  <a:pt x="3452670" y="3297735"/>
                </a:moveTo>
                <a:lnTo>
                  <a:pt x="3684366" y="3759469"/>
                </a:lnTo>
                <a:moveTo>
                  <a:pt x="3684366" y="3759469"/>
                </a:moveTo>
                <a:lnTo>
                  <a:pt x="3855761" y="4252918"/>
                </a:lnTo>
                <a:moveTo>
                  <a:pt x="3855761" y="4252918"/>
                </a:moveTo>
                <a:lnTo>
                  <a:pt x="3962093" y="4773317"/>
                </a:lnTo>
                <a:moveTo>
                  <a:pt x="3962093" y="4773317"/>
                </a:moveTo>
                <a:lnTo>
                  <a:pt x="3998595" y="5315902"/>
                </a:lnTo>
                <a:moveTo>
                  <a:pt x="3998595" y="5315902"/>
                </a:moveTo>
                <a:lnTo>
                  <a:pt x="3998595" y="5315902"/>
                </a:lnTo>
                <a:moveTo>
                  <a:pt x="4437698" y="5315902"/>
                </a:moveTo>
                <a:lnTo>
                  <a:pt x="4437698" y="5315902"/>
                </a:lnTo>
                <a:moveTo>
                  <a:pt x="0" y="878205"/>
                </a:moveTo>
                <a:lnTo>
                  <a:pt x="0" y="878205"/>
                </a:lnTo>
                <a:moveTo>
                  <a:pt x="0" y="878205"/>
                </a:moveTo>
                <a:lnTo>
                  <a:pt x="602169" y="918716"/>
                </a:lnTo>
                <a:moveTo>
                  <a:pt x="602169" y="918716"/>
                </a:moveTo>
                <a:lnTo>
                  <a:pt x="1179716" y="1036724"/>
                </a:lnTo>
                <a:moveTo>
                  <a:pt x="1179716" y="1036724"/>
                </a:moveTo>
                <a:lnTo>
                  <a:pt x="1727352" y="1226941"/>
                </a:lnTo>
                <a:moveTo>
                  <a:pt x="1727352" y="1226941"/>
                </a:moveTo>
                <a:lnTo>
                  <a:pt x="2239791" y="1484081"/>
                </a:lnTo>
                <a:moveTo>
                  <a:pt x="2239791" y="1484081"/>
                </a:moveTo>
                <a:lnTo>
                  <a:pt x="2711745" y="1802855"/>
                </a:lnTo>
                <a:moveTo>
                  <a:pt x="2711745" y="1802855"/>
                </a:moveTo>
                <a:lnTo>
                  <a:pt x="3137926" y="2177977"/>
                </a:lnTo>
                <a:moveTo>
                  <a:pt x="3137926" y="2177977"/>
                </a:moveTo>
                <a:lnTo>
                  <a:pt x="3513047" y="2604158"/>
                </a:lnTo>
                <a:moveTo>
                  <a:pt x="3513047" y="2604158"/>
                </a:moveTo>
                <a:lnTo>
                  <a:pt x="3831822" y="3076112"/>
                </a:lnTo>
                <a:moveTo>
                  <a:pt x="3831822" y="3076112"/>
                </a:moveTo>
                <a:lnTo>
                  <a:pt x="4088961" y="3588550"/>
                </a:lnTo>
                <a:moveTo>
                  <a:pt x="4088961" y="3588550"/>
                </a:moveTo>
                <a:lnTo>
                  <a:pt x="4279179" y="4136187"/>
                </a:lnTo>
                <a:moveTo>
                  <a:pt x="4279179" y="4136187"/>
                </a:moveTo>
                <a:lnTo>
                  <a:pt x="4397187" y="4713733"/>
                </a:lnTo>
                <a:moveTo>
                  <a:pt x="4397187" y="4713733"/>
                </a:moveTo>
                <a:lnTo>
                  <a:pt x="4437698" y="5315902"/>
                </a:lnTo>
                <a:moveTo>
                  <a:pt x="4437698" y="5315902"/>
                </a:moveTo>
                <a:lnTo>
                  <a:pt x="4437698" y="5315902"/>
                </a:lnTo>
                <a:moveTo>
                  <a:pt x="4876800" y="5315902"/>
                </a:moveTo>
                <a:lnTo>
                  <a:pt x="4876800" y="5315902"/>
                </a:lnTo>
                <a:moveTo>
                  <a:pt x="0" y="439103"/>
                </a:moveTo>
                <a:lnTo>
                  <a:pt x="0" y="439103"/>
                </a:lnTo>
                <a:moveTo>
                  <a:pt x="0" y="439103"/>
                </a:moveTo>
                <a:lnTo>
                  <a:pt x="661753" y="483622"/>
                </a:lnTo>
                <a:moveTo>
                  <a:pt x="661753" y="483622"/>
                </a:moveTo>
                <a:lnTo>
                  <a:pt x="1296447" y="613307"/>
                </a:lnTo>
                <a:moveTo>
                  <a:pt x="1296447" y="613307"/>
                </a:moveTo>
                <a:lnTo>
                  <a:pt x="1898271" y="822346"/>
                </a:lnTo>
                <a:moveTo>
                  <a:pt x="1898271" y="822346"/>
                </a:moveTo>
                <a:lnTo>
                  <a:pt x="2461414" y="1104929"/>
                </a:lnTo>
                <a:moveTo>
                  <a:pt x="2461414" y="1104929"/>
                </a:moveTo>
                <a:lnTo>
                  <a:pt x="2980067" y="1455245"/>
                </a:lnTo>
                <a:moveTo>
                  <a:pt x="2980067" y="1455245"/>
                </a:moveTo>
                <a:lnTo>
                  <a:pt x="3448418" y="1867484"/>
                </a:lnTo>
                <a:moveTo>
                  <a:pt x="3448418" y="1867484"/>
                </a:moveTo>
                <a:lnTo>
                  <a:pt x="3860657" y="2335835"/>
                </a:lnTo>
                <a:moveTo>
                  <a:pt x="3860657" y="2335835"/>
                </a:moveTo>
                <a:lnTo>
                  <a:pt x="4210974" y="2854488"/>
                </a:lnTo>
                <a:moveTo>
                  <a:pt x="4210974" y="2854488"/>
                </a:moveTo>
                <a:lnTo>
                  <a:pt x="4493557" y="3417632"/>
                </a:lnTo>
                <a:moveTo>
                  <a:pt x="4493557" y="3417632"/>
                </a:moveTo>
                <a:lnTo>
                  <a:pt x="4702596" y="4019456"/>
                </a:lnTo>
                <a:moveTo>
                  <a:pt x="4702596" y="4019456"/>
                </a:moveTo>
                <a:lnTo>
                  <a:pt x="4832281" y="4654150"/>
                </a:lnTo>
                <a:moveTo>
                  <a:pt x="4832281" y="4654150"/>
                </a:moveTo>
                <a:lnTo>
                  <a:pt x="4876800" y="5315902"/>
                </a:lnTo>
                <a:moveTo>
                  <a:pt x="4876800" y="5315902"/>
                </a:moveTo>
                <a:lnTo>
                  <a:pt x="4876800" y="5315902"/>
                </a:lnTo>
                <a:moveTo>
                  <a:pt x="0" y="0"/>
                </a:moveTo>
                <a:lnTo>
                  <a:pt x="0" y="0"/>
                </a:lnTo>
                <a:moveTo>
                  <a:pt x="0" y="0"/>
                </a:moveTo>
                <a:lnTo>
                  <a:pt x="721336" y="48528"/>
                </a:lnTo>
                <a:moveTo>
                  <a:pt x="721336" y="48528"/>
                </a:moveTo>
                <a:lnTo>
                  <a:pt x="1413177" y="189889"/>
                </a:lnTo>
                <a:moveTo>
                  <a:pt x="1413177" y="189889"/>
                </a:moveTo>
                <a:lnTo>
                  <a:pt x="2069189" y="417750"/>
                </a:lnTo>
                <a:moveTo>
                  <a:pt x="2069189" y="417750"/>
                </a:moveTo>
                <a:lnTo>
                  <a:pt x="2683038" y="725777"/>
                </a:lnTo>
                <a:moveTo>
                  <a:pt x="2683038" y="725777"/>
                </a:moveTo>
                <a:lnTo>
                  <a:pt x="3248390" y="1107635"/>
                </a:lnTo>
                <a:moveTo>
                  <a:pt x="3248390" y="1107635"/>
                </a:moveTo>
                <a:lnTo>
                  <a:pt x="3758911" y="1556992"/>
                </a:lnTo>
                <a:moveTo>
                  <a:pt x="3758911" y="1556992"/>
                </a:moveTo>
                <a:lnTo>
                  <a:pt x="4208267" y="2067513"/>
                </a:lnTo>
                <a:moveTo>
                  <a:pt x="4208267" y="2067513"/>
                </a:moveTo>
                <a:lnTo>
                  <a:pt x="4590126" y="2632865"/>
                </a:lnTo>
                <a:moveTo>
                  <a:pt x="4590126" y="2632865"/>
                </a:moveTo>
                <a:lnTo>
                  <a:pt x="4876800" y="3204161"/>
                </a:lnTo>
              </a:path>
            </a:pathLst>
          </a:custGeom>
          <a:noFill/>
          <a:ln w="57150">
            <a:solidFill>
              <a:srgbClr val="C4572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REPORT"/>
          <p:cNvSpPr txBox="1"/>
          <p:nvPr/>
        </p:nvSpPr>
        <p:spPr>
          <a:xfrm>
            <a:off x="952500" y="113347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9D4626"/>
                </a:solidFill>
                <a:latin typeface="Roboto Mono"/>
                <a:ea typeface="Roboto Mono"/>
                <a:cs typeface="Roboto Mono"/>
              </a:rPr>
              <a:t>REPORT</a:t>
            </a:r>
          </a:p>
        </p:txBody>
      </p:sp>
      <p:sp>
        <p:nvSpPr>
          <p:cNvPr id="6" name="Text: Product Roadmap"/>
          <p:cNvSpPr txBox="1"/>
          <p:nvPr/>
        </p:nvSpPr>
        <p:spPr>
          <a:xfrm>
            <a:off x="952500" y="1881911"/>
            <a:ext cx="7162800" cy="12239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7100" b="0" i="0" spc="-420">
                <a:solidFill>
                  <a:srgbClr val="3A2014"/>
                </a:solidFill>
                <a:latin typeface="Playfair Display"/>
                <a:ea typeface="Playfair Display"/>
                <a:cs typeface="Playfair Display"/>
              </a:rPr>
              <a:t>Product Roadmap</a:t>
            </a:r>
          </a:p>
        </p:txBody>
      </p:sp>
      <p:sp>
        <p:nvSpPr>
          <p:cNvPr id="7" name="Text: Mobile app · next two quarters"/>
          <p:cNvSpPr txBox="1"/>
          <p:nvPr/>
        </p:nvSpPr>
        <p:spPr>
          <a:xfrm>
            <a:off x="952500" y="3866007"/>
            <a:ext cx="4548114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3A2014"/>
                </a:solidFill>
                <a:latin typeface="Arial"/>
                <a:ea typeface="Arial"/>
                <a:cs typeface="Arial"/>
              </a:rPr>
              <a:t>Mobile app · next two quarters</a:t>
            </a:r>
          </a:p>
        </p:txBody>
      </p:sp>
      <p:sp>
        <p:nvSpPr>
          <p:cNvPr id="8" name="Text: Presented by Kavya Reddy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E5C4C"/>
                </a:solidFill>
                <a:latin typeface="Roboto Mono"/>
                <a:ea typeface="Roboto Mono"/>
                <a:cs typeface="Roboto Mono"/>
              </a:rPr>
              <a:t>Presented by Kavya Reddy · October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Roadmap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