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912620" y="-4231958"/>
            <a:ext cx="11681460" cy="11681460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3579495" y="-430530"/>
            <a:ext cx="12458700" cy="12458700"/>
          </a:xfrm>
          <a:prstGeom prst="ellipse">
            <a:avLst/>
          </a:prstGeom>
          <a:gradFill rotWithShape="1">
            <a:gsLst>
              <a:gs pos="0">
                <a:srgbClr val="FF4FD8">
                  <a:alpha val="80000"/>
                </a:srgbClr>
              </a:gs>
              <a:gs pos="38891">
                <a:srgbClr val="FF4FD8">
                  <a:alpha val="28000"/>
                </a:srgbClr>
              </a:gs>
              <a:gs pos="70711">
                <a:srgbClr val="FF4FD8">
                  <a:alpha val="0"/>
                </a:srgbClr>
              </a:gs>
              <a:gs pos="100000">
                <a:srgbClr val="FF4FD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77228" y="-1941195"/>
            <a:ext cx="9096375" cy="9096375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MARKETING"/>
          <p:cNvSpPr txBox="1"/>
          <p:nvPr/>
        </p:nvSpPr>
        <p:spPr>
          <a:xfrm>
            <a:off x="952500" y="113347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MARKETING</a:t>
            </a:r>
          </a:p>
        </p:txBody>
      </p:sp>
      <p:sp>
        <p:nvSpPr>
          <p:cNvPr id="6" name="Text: Marketing Plan"/>
          <p:cNvSpPr txBox="1"/>
          <p:nvPr/>
        </p:nvSpPr>
        <p:spPr>
          <a:xfrm>
            <a:off x="952500" y="1613272"/>
            <a:ext cx="9954006" cy="1557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750" b="1" i="0" spc="-431">
                <a:solidFill>
                  <a:srgbClr val="F3EEFE"/>
                </a:solidFill>
                <a:latin typeface="Arial"/>
                <a:ea typeface="Arial"/>
                <a:cs typeface="Arial"/>
              </a:rPr>
              <a:t>Marketing Plan</a:t>
            </a:r>
          </a:p>
        </p:txBody>
      </p:sp>
      <p:sp>
        <p:nvSpPr>
          <p:cNvPr id="7" name="Text: Launch of a millet snack brand"/>
          <p:cNvSpPr txBox="1"/>
          <p:nvPr/>
        </p:nvSpPr>
        <p:spPr>
          <a:xfrm>
            <a:off x="952500" y="3866007"/>
            <a:ext cx="4585754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3EEFE"/>
                </a:solidFill>
                <a:latin typeface="Arial"/>
                <a:ea typeface="Arial"/>
                <a:cs typeface="Arial"/>
              </a:rPr>
              <a:t>Launch of a millet snack brand</a:t>
            </a:r>
          </a:p>
        </p:txBody>
      </p:sp>
      <p:sp>
        <p:nvSpPr>
          <p:cNvPr id="8" name="Text: Presented by Kavya Reddy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Presented by Kavya Reddy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2346960" y="-2066925"/>
            <a:ext cx="16377285" cy="16377285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752600" y="-2802255"/>
            <a:ext cx="16386810" cy="16386810"/>
          </a:xfrm>
          <a:prstGeom prst="ellipse">
            <a:avLst/>
          </a:prstGeom>
          <a:gradFill rotWithShape="1">
            <a:gsLst>
              <a:gs pos="0">
                <a:srgbClr val="FF4FD8">
                  <a:alpha val="80000"/>
                </a:srgbClr>
              </a:gs>
              <a:gs pos="38891">
                <a:srgbClr val="FF4FD8">
                  <a:alpha val="28000"/>
                </a:srgbClr>
              </a:gs>
              <a:gs pos="70711">
                <a:srgbClr val="FF4FD8">
                  <a:alpha val="0"/>
                </a:srgbClr>
              </a:gs>
              <a:gs pos="100000">
                <a:srgbClr val="FF4FD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540193" y="226695"/>
            <a:ext cx="8665845" cy="8665845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Channels"/>
          <p:cNvSpPr txBox="1"/>
          <p:nvPr/>
        </p:nvSpPr>
        <p:spPr>
          <a:xfrm>
            <a:off x="952500" y="2700338"/>
            <a:ext cx="6609211" cy="162639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250" b="1" i="0" spc="-45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Channels</a:t>
            </a:r>
          </a:p>
        </p:txBody>
      </p:sp>
      <p:sp>
        <p:nvSpPr>
          <p:cNvPr id="8" name="Text: SECTION 02"/>
          <p:cNvSpPr txBox="1"/>
          <p:nvPr/>
        </p:nvSpPr>
        <p:spPr>
          <a:xfrm>
            <a:off x="952500" y="2121218"/>
            <a:ext cx="22176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SECTION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907405" y="-3577590"/>
            <a:ext cx="8820150" cy="8820150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470660" y="-1734502"/>
            <a:ext cx="10959465" cy="10959465"/>
          </a:xfrm>
          <a:prstGeom prst="ellipse">
            <a:avLst/>
          </a:prstGeom>
          <a:gradFill rotWithShape="1">
            <a:gsLst>
              <a:gs pos="0">
                <a:srgbClr val="FF4FD8">
                  <a:alpha val="80000"/>
                </a:srgbClr>
              </a:gs>
              <a:gs pos="38891">
                <a:srgbClr val="FF4FD8">
                  <a:alpha val="28000"/>
                </a:srgbClr>
              </a:gs>
              <a:gs pos="70711">
                <a:srgbClr val="FF4FD8">
                  <a:alpha val="0"/>
                </a:srgbClr>
              </a:gs>
              <a:gs pos="100000">
                <a:srgbClr val="FF4FD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6816090" y="-6272212"/>
            <a:ext cx="15420975" cy="15420975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6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7" name="Text: From idea to done"/>
          <p:cNvSpPr txBox="1"/>
          <p:nvPr/>
        </p:nvSpPr>
        <p:spPr>
          <a:xfrm>
            <a:off x="952500" y="1141564"/>
            <a:ext cx="6521577" cy="8451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800" b="1" i="0" spc="-231">
                <a:solidFill>
                  <a:srgbClr val="F3EEFE"/>
                </a:solidFill>
                <a:latin typeface="Arial"/>
                <a:ea typeface="Arial"/>
                <a:cs typeface="Arial"/>
              </a:rPr>
              <a:t>From idea to done</a:t>
            </a:r>
          </a:p>
        </p:txBody>
      </p:sp>
      <p:sp>
        <p:nvSpPr>
          <p:cNvPr id="8" name="Rectangle 7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Audience"/>
          <p:cNvSpPr txBox="1"/>
          <p:nvPr/>
        </p:nvSpPr>
        <p:spPr>
          <a:xfrm>
            <a:off x="1510992" y="3537013"/>
            <a:ext cx="1264265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Audience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FF4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Channels"/>
          <p:cNvSpPr txBox="1"/>
          <p:nvPr/>
        </p:nvSpPr>
        <p:spPr>
          <a:xfrm>
            <a:off x="4082742" y="3537013"/>
            <a:ext cx="1264265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Channels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5B3BA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Budget"/>
          <p:cNvSpPr txBox="1"/>
          <p:nvPr/>
        </p:nvSpPr>
        <p:spPr>
          <a:xfrm>
            <a:off x="6798478" y="3537013"/>
            <a:ext cx="97629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Budget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A133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Calendar"/>
          <p:cNvSpPr txBox="1"/>
          <p:nvPr/>
        </p:nvSpPr>
        <p:spPr>
          <a:xfrm>
            <a:off x="9256442" y="3537013"/>
            <a:ext cx="120386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Calendar</a:t>
            </a:r>
          </a:p>
        </p:txBody>
      </p:sp>
      <p:sp>
        <p:nvSpPr>
          <p:cNvPr id="16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F3EEFE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7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F3EEFE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4201478" y="-3640455"/>
            <a:ext cx="9837420" cy="9837420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713922" y="-2151698"/>
            <a:ext cx="9521190" cy="9521190"/>
          </a:xfrm>
          <a:prstGeom prst="ellipse">
            <a:avLst/>
          </a:prstGeom>
          <a:gradFill rotWithShape="1">
            <a:gsLst>
              <a:gs pos="0">
                <a:srgbClr val="FF4FD8">
                  <a:alpha val="80000"/>
                </a:srgbClr>
              </a:gs>
              <a:gs pos="38891">
                <a:srgbClr val="FF4FD8">
                  <a:alpha val="28000"/>
                </a:srgbClr>
              </a:gs>
              <a:gs pos="70711">
                <a:srgbClr val="FF4FD8">
                  <a:alpha val="0"/>
                </a:srgbClr>
              </a:gs>
              <a:gs pos="100000">
                <a:srgbClr val="FF4FD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759768" y="-3928110"/>
            <a:ext cx="11473815" cy="11473815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B3BA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79470" y="528955"/>
            <a:ext cx="5786755" cy="4875530"/>
          </a:xfrm>
          <a:custGeom>
            <a:avLst/>
            <a:gdLst/>
            <a:ahLst/>
            <a:cxnLst/>
            <a:rect l="0" t="0" r="r" b="b"/>
            <a:pathLst>
              <a:path w="5786755" h="4875530">
                <a:moveTo>
                  <a:pt x="5364480" y="1636078"/>
                </a:moveTo>
                <a:cubicBezTo>
                  <a:pt x="5786755" y="2478722"/>
                  <a:pt x="5675948" y="3182302"/>
                  <a:pt x="5032058" y="3746817"/>
                </a:cubicBezTo>
                <a:cubicBezTo>
                  <a:pt x="4388802" y="4311332"/>
                  <a:pt x="3764915" y="4650105"/>
                  <a:pt x="3160395" y="4763135"/>
                </a:cubicBezTo>
                <a:cubicBezTo>
                  <a:pt x="2555240" y="4875530"/>
                  <a:pt x="1873250" y="4812982"/>
                  <a:pt x="1114425" y="4575492"/>
                </a:cubicBezTo>
                <a:cubicBezTo>
                  <a:pt x="355600" y="4338002"/>
                  <a:pt x="0" y="3790950"/>
                  <a:pt x="47625" y="2934335"/>
                </a:cubicBezTo>
                <a:cubicBezTo>
                  <a:pt x="95250" y="2077720"/>
                  <a:pt x="438785" y="1362075"/>
                  <a:pt x="1078230" y="787400"/>
                </a:cubicBezTo>
                <a:cubicBezTo>
                  <a:pt x="1717675" y="212725"/>
                  <a:pt x="2486660" y="0"/>
                  <a:pt x="3385185" y="149225"/>
                </a:cubicBezTo>
                <a:cubicBezTo>
                  <a:pt x="4283075" y="297815"/>
                  <a:pt x="4942840" y="793433"/>
                  <a:pt x="5364480" y="1636078"/>
                </a:cubicBezTo>
                <a:close/>
              </a:path>
            </a:pathLst>
          </a:cu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75350" y="2970530"/>
            <a:ext cx="2536507" cy="2611755"/>
          </a:xfrm>
          <a:custGeom>
            <a:avLst/>
            <a:gdLst/>
            <a:ahLst/>
            <a:cxnLst/>
            <a:rect l="0" t="0" r="r" b="b"/>
            <a:pathLst>
              <a:path w="2536507" h="2611755">
                <a:moveTo>
                  <a:pt x="2222818" y="714692"/>
                </a:moveTo>
                <a:cubicBezTo>
                  <a:pt x="2481262" y="1001077"/>
                  <a:pt x="2536507" y="1356995"/>
                  <a:pt x="2388552" y="1782445"/>
                </a:cubicBezTo>
                <a:cubicBezTo>
                  <a:pt x="2240597" y="2207260"/>
                  <a:pt x="1939925" y="2458085"/>
                  <a:pt x="1486535" y="2534920"/>
                </a:cubicBezTo>
                <a:cubicBezTo>
                  <a:pt x="1032510" y="2611755"/>
                  <a:pt x="668655" y="2492693"/>
                  <a:pt x="394970" y="2177732"/>
                </a:cubicBezTo>
                <a:cubicBezTo>
                  <a:pt x="121285" y="1862772"/>
                  <a:pt x="0" y="1525905"/>
                  <a:pt x="31115" y="1167130"/>
                </a:cubicBezTo>
                <a:cubicBezTo>
                  <a:pt x="62865" y="808355"/>
                  <a:pt x="211455" y="514667"/>
                  <a:pt x="476885" y="286067"/>
                </a:cubicBezTo>
                <a:cubicBezTo>
                  <a:pt x="742315" y="57467"/>
                  <a:pt x="1035050" y="0"/>
                  <a:pt x="1355090" y="113665"/>
                </a:cubicBezTo>
                <a:cubicBezTo>
                  <a:pt x="1675130" y="227330"/>
                  <a:pt x="1964373" y="427672"/>
                  <a:pt x="2222818" y="714692"/>
                </a:cubicBezTo>
                <a:close/>
              </a:path>
            </a:pathLst>
          </a:custGeom>
          <a:solidFill>
            <a:srgbClr val="FF4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Budget"/>
          <p:cNvSpPr txBox="1"/>
          <p:nvPr/>
        </p:nvSpPr>
        <p:spPr>
          <a:xfrm>
            <a:off x="952500" y="5255514"/>
            <a:ext cx="2347498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Budget</a:t>
            </a:r>
          </a:p>
        </p:txBody>
      </p:sp>
      <p:sp>
        <p:nvSpPr>
          <p:cNvPr id="11" name="Text: Launch of a millet snack brand"/>
          <p:cNvSpPr txBox="1"/>
          <p:nvPr/>
        </p:nvSpPr>
        <p:spPr>
          <a:xfrm>
            <a:off x="952500" y="6061138"/>
            <a:ext cx="3733069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Launch of a millet snack brand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5242560" y="-6924675"/>
            <a:ext cx="16912590" cy="16912590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2217420" y="-5782628"/>
            <a:ext cx="13544550" cy="13544550"/>
          </a:xfrm>
          <a:prstGeom prst="ellipse">
            <a:avLst/>
          </a:prstGeom>
          <a:gradFill rotWithShape="1">
            <a:gsLst>
              <a:gs pos="0">
                <a:srgbClr val="FF4FD8">
                  <a:alpha val="80000"/>
                </a:srgbClr>
              </a:gs>
              <a:gs pos="38891">
                <a:srgbClr val="FF4FD8">
                  <a:alpha val="28000"/>
                </a:srgbClr>
              </a:gs>
              <a:gs pos="70711">
                <a:srgbClr val="FF4FD8">
                  <a:alpha val="0"/>
                </a:srgbClr>
              </a:gs>
              <a:gs pos="100000">
                <a:srgbClr val="FF4FD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3744278" y="-1783080"/>
            <a:ext cx="12974955" cy="12974955"/>
          </a:xfrm>
          <a:prstGeom prst="ellipse">
            <a:avLst/>
          </a:prstGeom>
          <a:gradFill rotWithShape="1">
            <a:gsLst>
              <a:gs pos="0">
                <a:srgbClr val="8B5CFF">
                  <a:alpha val="80000"/>
                </a:srgbClr>
              </a:gs>
              <a:gs pos="38891">
                <a:srgbClr val="8B5CFF">
                  <a:alpha val="28000"/>
                </a:srgbClr>
              </a:gs>
              <a:gs pos="70711">
                <a:srgbClr val="8B5CFF">
                  <a:alpha val="0"/>
                </a:srgbClr>
              </a:gs>
              <a:gs pos="100000">
                <a:srgbClr val="8B5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Q &amp; A"/>
          <p:cNvSpPr txBox="1"/>
          <p:nvPr/>
        </p:nvSpPr>
        <p:spPr>
          <a:xfrm>
            <a:off x="2918221" y="2093595"/>
            <a:ext cx="6355558" cy="23764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 &amp; A</a:t>
            </a:r>
          </a:p>
        </p:txBody>
      </p:sp>
      <p:sp>
        <p:nvSpPr>
          <p:cNvPr id="8" name="Text: Ask us anything"/>
          <p:cNvSpPr txBox="1"/>
          <p:nvPr/>
        </p:nvSpPr>
        <p:spPr>
          <a:xfrm>
            <a:off x="4819496" y="4658296"/>
            <a:ext cx="2553008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5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Ask us anything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Plan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