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Share (sample data)</c:v>
                </c:pt>
              </c:strCache>
            </c:strRef>
          </c:tx>
          <c:dPt>
            <c:idx val="0"/>
            <c:spPr>
              <a:solidFill>
                <a:srgbClr val="FF7A59"/>
              </a:solidFill>
              <a:ln>
                <a:noFill/>
              </a:ln>
            </c:spPr>
          </c:dPt>
          <c:dPt>
            <c:idx val="1"/>
            <c:spPr>
              <a:solidFill>
                <a:srgbClr val="0D2B22"/>
              </a:solidFill>
              <a:ln>
                <a:noFill/>
              </a:ln>
            </c:spPr>
          </c:dPt>
          <c:dPt>
            <c:idx val="2"/>
            <c:spPr>
              <a:solidFill>
                <a:srgbClr val="4C6B5F"/>
              </a:solidFill>
              <a:ln>
                <a:noFill/>
              </a:ln>
            </c:spPr>
          </c:dPt>
          <c:dPt>
            <c:idx val="3"/>
            <c:spPr>
              <a:solidFill>
                <a:srgbClr val="0A9D6A"/>
              </a:solidFill>
              <a:ln>
                <a:noFill/>
              </a:ln>
            </c:spPr>
          </c:dPt>
          <c:cat>
            <c:strRef>
              <c:f>Sheet1!$A$2:$A$5</c:f>
              <c:strCache>
                <c:ptCount val="4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27.0</c:v>
                </c:pt>
                <c:pt idx="1">
                  <c:v>18.0</c:v>
                </c:pt>
                <c:pt idx="2">
                  <c:v>13.0</c:v>
                </c:pt>
                <c:pt idx="3">
                  <c:v>42.0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DF3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0A9D6A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F7A59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WORKSHOP"/>
          <p:cNvSpPr txBox="1"/>
          <p:nvPr/>
        </p:nvSpPr>
        <p:spPr>
          <a:xfrm>
            <a:off x="952500" y="1133475"/>
            <a:ext cx="131229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87650"/>
                </a:solidFill>
                <a:latin typeface="Roboto Mono"/>
                <a:ea typeface="Roboto Mono"/>
                <a:cs typeface="Roboto Mono"/>
              </a:rPr>
              <a:t>WORKSHOP</a:t>
            </a:r>
          </a:p>
        </p:txBody>
      </p:sp>
      <p:sp>
        <p:nvSpPr>
          <p:cNvPr id="5" name="Text: Cyber Safety"/>
          <p:cNvSpPr txBox="1"/>
          <p:nvPr/>
        </p:nvSpPr>
        <p:spPr>
          <a:xfrm>
            <a:off x="952500" y="1458512"/>
            <a:ext cx="8700897" cy="172185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150" b="1" i="0" spc="-111">
                <a:solidFill>
                  <a:srgbClr val="0D2B22"/>
                </a:solidFill>
                <a:latin typeface="Lato"/>
                <a:ea typeface="Lato"/>
                <a:cs typeface="Lato"/>
              </a:rPr>
              <a:t>Cyber Safety</a:t>
            </a:r>
          </a:p>
        </p:txBody>
      </p:sp>
      <p:sp>
        <p:nvSpPr>
          <p:cNvPr id="6" name="Text: Awareness session for parents"/>
          <p:cNvSpPr txBox="1"/>
          <p:nvPr/>
        </p:nvSpPr>
        <p:spPr>
          <a:xfrm>
            <a:off x="952500" y="3841623"/>
            <a:ext cx="4471392" cy="3863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D2B22"/>
                </a:solidFill>
                <a:latin typeface="Lato"/>
                <a:ea typeface="Lato"/>
                <a:cs typeface="Lato"/>
              </a:rPr>
              <a:t>Awareness session for parents</a:t>
            </a:r>
          </a:p>
        </p:txBody>
      </p:sp>
      <p:sp>
        <p:nvSpPr>
          <p:cNvPr id="7" name="Text: Presented by Kabir Malhotra · "/>
          <p:cNvSpPr txBox="1"/>
          <p:nvPr/>
        </p:nvSpPr>
        <p:spPr>
          <a:xfrm>
            <a:off x="952500" y="5895975"/>
            <a:ext cx="531944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4C6B5F"/>
                </a:solidFill>
                <a:latin typeface="Roboto Mono"/>
                <a:ea typeface="Roboto Mono"/>
                <a:cs typeface="Roboto Mono"/>
              </a:rPr>
              <a:t>Presented by Kabir Malhotra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DF3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0A9D6A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F7A59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C6B5F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03"/>
          <p:cNvSpPr txBox="1"/>
          <p:nvPr/>
        </p:nvSpPr>
        <p:spPr>
          <a:xfrm>
            <a:off x="952500" y="1558290"/>
            <a:ext cx="4036314" cy="41509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0" b="1" i="0" spc="-1350">
                <a:solidFill>
                  <a:srgbClr val="0A9D6A"/>
                </a:solidFill>
                <a:latin typeface="Lato"/>
                <a:ea typeface="Lato"/>
                <a:cs typeface="Lato"/>
              </a:rPr>
              <a:t>03</a:t>
            </a:r>
          </a:p>
        </p:txBody>
      </p:sp>
      <p:sp>
        <p:nvSpPr>
          <p:cNvPr id="7" name="Text: Privacy"/>
          <p:cNvSpPr txBox="1"/>
          <p:nvPr/>
        </p:nvSpPr>
        <p:spPr>
          <a:xfrm>
            <a:off x="6286500" y="3321558"/>
            <a:ext cx="2505276" cy="84543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CDF3E1"/>
                </a:solidFill>
                <a:latin typeface="Lato"/>
                <a:ea typeface="Lato"/>
                <a:cs typeface="Lato"/>
              </a:rPr>
              <a:t>Privacy</a:t>
            </a:r>
          </a:p>
        </p:txBody>
      </p:sp>
      <p:sp>
        <p:nvSpPr>
          <p:cNvPr id="8" name="Text: SECTION THREE"/>
          <p:cNvSpPr txBox="1"/>
          <p:nvPr/>
        </p:nvSpPr>
        <p:spPr>
          <a:xfrm>
            <a:off x="6286500" y="4216718"/>
            <a:ext cx="287149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CDF3E1"/>
                </a:solidFill>
                <a:latin typeface="Roboto Mono"/>
                <a:ea typeface="Roboto Mono"/>
                <a:cs typeface="Roboto Mono"/>
              </a:rPr>
              <a:t>SECTION THREE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DF3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0A9D6A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F7A59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C6B5F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BREAKDOWN"/>
          <p:cNvSpPr txBox="1"/>
          <p:nvPr/>
        </p:nvSpPr>
        <p:spPr>
          <a:xfrm>
            <a:off x="952500" y="84772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87650"/>
                </a:solidFill>
                <a:latin typeface="Roboto Mono"/>
                <a:ea typeface="Roboto Mono"/>
                <a:cs typeface="Roboto Mono"/>
              </a:rPr>
              <a:t>BREAKDOWN</a:t>
            </a:r>
          </a:p>
        </p:txBody>
      </p:sp>
      <p:sp>
        <p:nvSpPr>
          <p:cNvPr id="6" name="Text: Common scam types (sample)"/>
          <p:cNvSpPr txBox="1"/>
          <p:nvPr/>
        </p:nvSpPr>
        <p:spPr>
          <a:xfrm>
            <a:off x="952500" y="1370007"/>
            <a:ext cx="6324600" cy="5542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500" b="1" i="0" spc="-35">
                <a:solidFill>
                  <a:srgbClr val="0D2B22"/>
                </a:solidFill>
                <a:latin typeface="Lato"/>
                <a:ea typeface="Lato"/>
                <a:cs typeface="Lato"/>
              </a:rPr>
              <a:t>Common scam types (sample)</a:t>
            </a:r>
          </a:p>
        </p:txBody>
      </p:sp>
      <p:graphicFrame>
        <p:nvGraphicFramePr>
          <p:cNvPr id="7" name="Donut chart (sample data)"/>
          <p:cNvGraphicFramePr>
            <a:graphicFrameLocks noGrp="1"/>
          </p:cNvGraphicFramePr>
          <p:nvPr/>
        </p:nvGraphicFramePr>
        <p:xfrm>
          <a:off x="6287640" y="1714500"/>
          <a:ext cx="45720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952500" y="2857500"/>
            <a:ext cx="323850" cy="323850"/>
          </a:xfrm>
          <a:prstGeom prst="rect">
            <a:avLst/>
          </a:prstGeom>
          <a:solidFill>
            <a:srgbClr val="0A9D6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asswords — 42%"/>
          <p:cNvSpPr txBox="1"/>
          <p:nvPr/>
        </p:nvSpPr>
        <p:spPr>
          <a:xfrm>
            <a:off x="1466850" y="2841308"/>
            <a:ext cx="2549090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0D2B22"/>
                </a:solidFill>
                <a:latin typeface="Lato"/>
                <a:ea typeface="Lato"/>
                <a:cs typeface="Lato"/>
              </a:rPr>
              <a:t>Passwords — 42%</a:t>
            </a:r>
          </a:p>
        </p:txBody>
      </p:sp>
      <p:sp>
        <p:nvSpPr>
          <p:cNvPr id="10" name="Rectangle 9"/>
          <p:cNvSpPr/>
          <p:nvPr/>
        </p:nvSpPr>
        <p:spPr>
          <a:xfrm>
            <a:off x="952500" y="3524250"/>
            <a:ext cx="323850" cy="323850"/>
          </a:xfrm>
          <a:prstGeom prst="rect">
            <a:avLst/>
          </a:prstGeom>
          <a:solidFill>
            <a:srgbClr val="FF7A5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Scams — 27%"/>
          <p:cNvSpPr txBox="1"/>
          <p:nvPr/>
        </p:nvSpPr>
        <p:spPr>
          <a:xfrm>
            <a:off x="1466850" y="3508058"/>
            <a:ext cx="1948263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0D2B22"/>
                </a:solidFill>
                <a:latin typeface="Lato"/>
                <a:ea typeface="Lato"/>
                <a:cs typeface="Lato"/>
              </a:rPr>
              <a:t>Scams — 27%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52500" y="4191000"/>
            <a:ext cx="323850" cy="323850"/>
          </a:xfrm>
          <a:prstGeom prst="rect">
            <a:avLst/>
          </a:prstGeom>
          <a:solidFill>
            <a:srgbClr val="0D2B2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Privacy — 18%"/>
          <p:cNvSpPr txBox="1"/>
          <p:nvPr/>
        </p:nvSpPr>
        <p:spPr>
          <a:xfrm>
            <a:off x="1466850" y="4174808"/>
            <a:ext cx="2084012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0D2B22"/>
                </a:solidFill>
                <a:latin typeface="Lato"/>
                <a:ea typeface="Lato"/>
                <a:cs typeface="Lato"/>
              </a:rPr>
              <a:t>Privacy — 18%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2500" y="4857750"/>
            <a:ext cx="323850" cy="323850"/>
          </a:xfrm>
          <a:prstGeom prst="rect">
            <a:avLst/>
          </a:prstGeom>
          <a:solidFill>
            <a:srgbClr val="4C6B5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Kids online — 13%"/>
          <p:cNvSpPr txBox="1"/>
          <p:nvPr/>
        </p:nvSpPr>
        <p:spPr>
          <a:xfrm>
            <a:off x="1466850" y="4841558"/>
            <a:ext cx="2613011" cy="363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0D2B22"/>
                </a:solidFill>
                <a:latin typeface="Lato"/>
                <a:ea typeface="Lato"/>
                <a:cs typeface="Lato"/>
              </a:rPr>
              <a:t>Kids online — 13%</a:t>
            </a:r>
          </a:p>
        </p:txBody>
      </p:sp>
      <p:sp>
        <p:nvSpPr>
          <p:cNvPr id="16" name="Text: Sample data — replace with you"/>
          <p:cNvSpPr txBox="1"/>
          <p:nvPr/>
        </p:nvSpPr>
        <p:spPr>
          <a:xfrm>
            <a:off x="952500" y="5915978"/>
            <a:ext cx="3659595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4C6B5F"/>
                </a:solidFill>
                <a:latin typeface="Roboto Mono"/>
                <a:ea typeface="Roboto Mono"/>
                <a:cs typeface="Roboto Mono"/>
              </a:rPr>
              <a:t>Sample data — replace with yours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DF3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0A9D6A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F7A59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C6B5F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87650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6" name="Text: From idea to done"/>
          <p:cNvSpPr txBox="1"/>
          <p:nvPr/>
        </p:nvSpPr>
        <p:spPr>
          <a:xfrm>
            <a:off x="952500" y="1057918"/>
            <a:ext cx="6646259" cy="93415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00" b="1" i="0" spc="-60">
                <a:solidFill>
                  <a:srgbClr val="0D2B22"/>
                </a:solidFill>
                <a:latin typeface="Lato"/>
                <a:ea typeface="Lato"/>
                <a:cs typeface="Lato"/>
              </a:rPr>
              <a:t>From idea to done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0A9D6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Passwords"/>
          <p:cNvSpPr txBox="1"/>
          <p:nvPr/>
        </p:nvSpPr>
        <p:spPr>
          <a:xfrm>
            <a:off x="1480484" y="3517202"/>
            <a:ext cx="1325282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Lato"/>
                <a:ea typeface="Lato"/>
                <a:cs typeface="Lato"/>
              </a:rPr>
              <a:t>Passwords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FF7A59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Scams"/>
          <p:cNvSpPr txBox="1"/>
          <p:nvPr/>
        </p:nvSpPr>
        <p:spPr>
          <a:xfrm>
            <a:off x="4309332" y="3517202"/>
            <a:ext cx="811086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Scams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58BF9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Privacy"/>
          <p:cNvSpPr txBox="1"/>
          <p:nvPr/>
        </p:nvSpPr>
        <p:spPr>
          <a:xfrm>
            <a:off x="6822113" y="3517202"/>
            <a:ext cx="929025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Privacy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EBAA8F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Kids online"/>
          <p:cNvSpPr txBox="1"/>
          <p:nvPr/>
        </p:nvSpPr>
        <p:spPr>
          <a:xfrm>
            <a:off x="9168035" y="3517202"/>
            <a:ext cx="1380680" cy="3174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Lato"/>
                <a:ea typeface="Lato"/>
                <a:cs typeface="Lato"/>
              </a:rPr>
              <a:t>Kids online</a:t>
            </a:r>
          </a:p>
        </p:txBody>
      </p:sp>
      <p:sp>
        <p:nvSpPr>
          <p:cNvPr id="15" name="Text: Each stage has an owner, a dea"/>
          <p:cNvSpPr txBox="1"/>
          <p:nvPr/>
        </p:nvSpPr>
        <p:spPr>
          <a:xfrm>
            <a:off x="952500" y="5069967"/>
            <a:ext cx="7745388" cy="340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0D2B22"/>
                </a:solidFill>
                <a:latin typeface="Lato"/>
                <a:ea typeface="Lato"/>
                <a:cs typeface="Lato"/>
              </a:rPr>
              <a:t>Each stage has an owner, a deadline and a clear definition of</a:t>
            </a:r>
          </a:p>
        </p:txBody>
      </p:sp>
      <p:sp>
        <p:nvSpPr>
          <p:cNvPr id="16" name="Text: done."/>
          <p:cNvSpPr txBox="1"/>
          <p:nvPr/>
        </p:nvSpPr>
        <p:spPr>
          <a:xfrm>
            <a:off x="952500" y="5456682"/>
            <a:ext cx="767444" cy="34042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0D2B22"/>
                </a:solidFill>
                <a:latin typeface="Lato"/>
                <a:ea typeface="Lato"/>
                <a:cs typeface="Lato"/>
              </a:rPr>
              <a:t>done.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DF3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0A9D6A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F7A59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C6B5F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NEXT STEPS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87650"/>
                </a:solidFill>
                <a:latin typeface="Roboto Mono"/>
                <a:ea typeface="Roboto Mono"/>
                <a:cs typeface="Roboto Mono"/>
              </a:rPr>
              <a:t>NEXT STEPS</a:t>
            </a:r>
          </a:p>
        </p:txBody>
      </p:sp>
      <p:sp>
        <p:nvSpPr>
          <p:cNvPr id="6" name="Text: What happens next"/>
          <p:cNvSpPr txBox="1"/>
          <p:nvPr/>
        </p:nvSpPr>
        <p:spPr>
          <a:xfrm>
            <a:off x="952500" y="1108673"/>
            <a:ext cx="7590282" cy="9883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350" b="1" i="0" spc="-63">
                <a:solidFill>
                  <a:srgbClr val="0D2B22"/>
                </a:solidFill>
                <a:latin typeface="Lato"/>
                <a:ea typeface="Lato"/>
                <a:cs typeface="Lato"/>
              </a:rPr>
              <a:t>What happens next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" y="2571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0D2B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Share feedback by Friday"/>
          <p:cNvSpPr txBox="1"/>
          <p:nvPr/>
        </p:nvSpPr>
        <p:spPr>
          <a:xfrm>
            <a:off x="1562100" y="2518029"/>
            <a:ext cx="4225764" cy="4322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D2B22"/>
                </a:solidFill>
                <a:latin typeface="Lato"/>
                <a:ea typeface="Lato"/>
                <a:cs typeface="Lato"/>
              </a:rPr>
              <a:t>Share feedback by Friday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2500" y="35242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0D2B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Pilot in two locations"/>
          <p:cNvSpPr txBox="1"/>
          <p:nvPr/>
        </p:nvSpPr>
        <p:spPr>
          <a:xfrm>
            <a:off x="1562100" y="3470529"/>
            <a:ext cx="3572783" cy="4322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D2B22"/>
                </a:solidFill>
                <a:latin typeface="Lato"/>
                <a:ea typeface="Lato"/>
                <a:cs typeface="Lato"/>
              </a:rPr>
              <a:t>Pilot in two locations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2500" y="4476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0D2B2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Review results in 30 days"/>
          <p:cNvSpPr txBox="1"/>
          <p:nvPr/>
        </p:nvSpPr>
        <p:spPr>
          <a:xfrm>
            <a:off x="1562100" y="4423029"/>
            <a:ext cx="4241617" cy="4322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0D2B22"/>
                </a:solidFill>
                <a:latin typeface="Lato"/>
                <a:ea typeface="Lato"/>
                <a:cs typeface="Lato"/>
              </a:rPr>
              <a:t>Review results in 30 days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DF3E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906000" y="-1524000"/>
            <a:ext cx="3810000" cy="3810000"/>
          </a:xfrm>
          <a:prstGeom prst="ellipse">
            <a:avLst/>
          </a:prstGeom>
          <a:solidFill>
            <a:srgbClr val="0A9D6A">
              <a:alpha val="50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62000" y="5334000"/>
            <a:ext cx="2667000" cy="2667000"/>
          </a:xfrm>
          <a:prstGeom prst="ellipse">
            <a:avLst/>
          </a:prstGeom>
          <a:solidFill>
            <a:srgbClr val="FF7A59">
              <a:alpha val="4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4C6B5F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5" name="Text: “"/>
          <p:cNvSpPr txBox="1"/>
          <p:nvPr/>
        </p:nvSpPr>
        <p:spPr>
          <a:xfrm>
            <a:off x="857250" y="-242888"/>
            <a:ext cx="1351880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0" i="0">
                <a:solidFill>
                  <a:srgbClr val="0A9D6A"/>
                </a:solidFill>
                <a:latin typeface="Playfair Display"/>
                <a:ea typeface="Playfair Display"/>
                <a:cs typeface="Playfair Display"/>
              </a:rPr>
              <a:t>“</a:t>
            </a:r>
          </a:p>
        </p:txBody>
      </p:sp>
      <p:sp>
        <p:nvSpPr>
          <p:cNvPr id="6" name="Text: If it feels urgent, slow down."/>
          <p:cNvSpPr txBox="1"/>
          <p:nvPr/>
        </p:nvSpPr>
        <p:spPr>
          <a:xfrm>
            <a:off x="952500" y="2837878"/>
            <a:ext cx="7952473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0D2B22"/>
                </a:solidFill>
                <a:latin typeface="Georgia"/>
                <a:ea typeface="Georgia"/>
                <a:cs typeface="Georgia"/>
              </a:rPr>
              <a:t>If it feels urgent, slow down.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Safety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