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4D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E2A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Quarterly Sales Kickoff"/>
          <p:cNvSpPr txBox="1"/>
          <p:nvPr/>
        </p:nvSpPr>
        <p:spPr>
          <a:xfrm>
            <a:off x="571500" y="6494145"/>
            <a:ext cx="234411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Arial"/>
                <a:ea typeface="Arial"/>
                <a:cs typeface="Arial"/>
              </a:rPr>
              <a:t>Quarterly Sales Kickoff</a:t>
            </a:r>
          </a:p>
        </p:txBody>
      </p:sp>
      <p:sp>
        <p:nvSpPr>
          <p:cNvPr id="4" name="Text: 04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D8AC79"/>
              </a:gs>
              <a:gs pos="100000">
                <a:srgbClr val="C7883F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96000" y="1316355"/>
            <a:ext cx="2790825" cy="2790825"/>
          </a:xfrm>
          <a:prstGeom prst="ellipse">
            <a:avLst/>
          </a:prstGeom>
          <a:solidFill>
            <a:srgbClr val="5F7D6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3361372"/>
            <a:ext cx="12192000" cy="3496628"/>
          </a:xfrm>
          <a:custGeom>
            <a:avLst/>
            <a:gdLst/>
            <a:ahLst/>
            <a:cxnLst/>
            <a:rect l="0" t="0" r="r" b="b"/>
            <a:pathLst>
              <a:path w="12192000" h="3496628">
                <a:moveTo>
                  <a:pt x="0" y="410528"/>
                </a:moveTo>
                <a:lnTo>
                  <a:pt x="0" y="727710"/>
                </a:lnTo>
                <a:lnTo>
                  <a:pt x="304800" y="676275"/>
                </a:lnTo>
                <a:lnTo>
                  <a:pt x="609600" y="615315"/>
                </a:lnTo>
                <a:lnTo>
                  <a:pt x="914400" y="548640"/>
                </a:lnTo>
                <a:lnTo>
                  <a:pt x="1219200" y="477203"/>
                </a:lnTo>
                <a:lnTo>
                  <a:pt x="1524000" y="403860"/>
                </a:lnTo>
                <a:lnTo>
                  <a:pt x="1828800" y="330518"/>
                </a:lnTo>
                <a:lnTo>
                  <a:pt x="2133600" y="260033"/>
                </a:lnTo>
                <a:lnTo>
                  <a:pt x="2438400" y="194310"/>
                </a:lnTo>
                <a:lnTo>
                  <a:pt x="2743200" y="135255"/>
                </a:lnTo>
                <a:lnTo>
                  <a:pt x="3048000" y="84773"/>
                </a:lnTo>
                <a:lnTo>
                  <a:pt x="3352800" y="44768"/>
                </a:lnTo>
                <a:lnTo>
                  <a:pt x="3657600" y="17145"/>
                </a:lnTo>
                <a:lnTo>
                  <a:pt x="3962400" y="1905"/>
                </a:lnTo>
                <a:lnTo>
                  <a:pt x="4267200" y="0"/>
                </a:lnTo>
                <a:lnTo>
                  <a:pt x="4572000" y="10478"/>
                </a:lnTo>
                <a:lnTo>
                  <a:pt x="4876800" y="34290"/>
                </a:lnTo>
                <a:lnTo>
                  <a:pt x="5181600" y="70485"/>
                </a:lnTo>
                <a:lnTo>
                  <a:pt x="5486400" y="117158"/>
                </a:lnTo>
                <a:lnTo>
                  <a:pt x="5791200" y="173355"/>
                </a:lnTo>
                <a:lnTo>
                  <a:pt x="6096000" y="237173"/>
                </a:lnTo>
                <a:lnTo>
                  <a:pt x="6400800" y="306705"/>
                </a:lnTo>
                <a:lnTo>
                  <a:pt x="6705600" y="379095"/>
                </a:lnTo>
                <a:lnTo>
                  <a:pt x="7010400" y="453390"/>
                </a:lnTo>
                <a:lnTo>
                  <a:pt x="7315200" y="525780"/>
                </a:lnTo>
                <a:lnTo>
                  <a:pt x="7620000" y="594360"/>
                </a:lnTo>
                <a:lnTo>
                  <a:pt x="7924800" y="657225"/>
                </a:lnTo>
                <a:lnTo>
                  <a:pt x="8229600" y="711518"/>
                </a:lnTo>
                <a:lnTo>
                  <a:pt x="8534400" y="757238"/>
                </a:lnTo>
                <a:lnTo>
                  <a:pt x="8839200" y="790575"/>
                </a:lnTo>
                <a:lnTo>
                  <a:pt x="9144000" y="812483"/>
                </a:lnTo>
                <a:lnTo>
                  <a:pt x="9448800" y="822008"/>
                </a:lnTo>
                <a:lnTo>
                  <a:pt x="9753600" y="817245"/>
                </a:lnTo>
                <a:lnTo>
                  <a:pt x="10058400" y="800100"/>
                </a:lnTo>
                <a:lnTo>
                  <a:pt x="10363200" y="770573"/>
                </a:lnTo>
                <a:lnTo>
                  <a:pt x="10668000" y="729615"/>
                </a:lnTo>
                <a:lnTo>
                  <a:pt x="10972800" y="677228"/>
                </a:lnTo>
                <a:lnTo>
                  <a:pt x="11277600" y="617220"/>
                </a:lnTo>
                <a:lnTo>
                  <a:pt x="11582400" y="550545"/>
                </a:lnTo>
                <a:lnTo>
                  <a:pt x="11887200" y="479108"/>
                </a:lnTo>
                <a:lnTo>
                  <a:pt x="12192000" y="405765"/>
                </a:lnTo>
                <a:lnTo>
                  <a:pt x="12192000" y="3496628"/>
                </a:lnTo>
                <a:lnTo>
                  <a:pt x="0" y="3496628"/>
                </a:lnTo>
                <a:close/>
              </a:path>
            </a:pathLst>
          </a:custGeom>
          <a:solidFill>
            <a:srgbClr val="50645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4251960"/>
            <a:ext cx="12192000" cy="2606040"/>
          </a:xfrm>
          <a:custGeom>
            <a:avLst/>
            <a:gdLst/>
            <a:ahLst/>
            <a:cxnLst/>
            <a:rect l="0" t="0" r="r" b="b"/>
            <a:pathLst>
              <a:path w="12192000" h="2606040">
                <a:moveTo>
                  <a:pt x="0" y="415290"/>
                </a:moveTo>
                <a:lnTo>
                  <a:pt x="0" y="25718"/>
                </a:lnTo>
                <a:lnTo>
                  <a:pt x="304800" y="3810"/>
                </a:lnTo>
                <a:lnTo>
                  <a:pt x="609600" y="1905"/>
                </a:lnTo>
                <a:lnTo>
                  <a:pt x="914400" y="21908"/>
                </a:lnTo>
                <a:lnTo>
                  <a:pt x="1219200" y="61912"/>
                </a:lnTo>
                <a:lnTo>
                  <a:pt x="1524000" y="120015"/>
                </a:lnTo>
                <a:lnTo>
                  <a:pt x="1828800" y="193358"/>
                </a:lnTo>
                <a:lnTo>
                  <a:pt x="2133600" y="278130"/>
                </a:lnTo>
                <a:lnTo>
                  <a:pt x="2438400" y="369570"/>
                </a:lnTo>
                <a:lnTo>
                  <a:pt x="2743200" y="462915"/>
                </a:lnTo>
                <a:lnTo>
                  <a:pt x="3048000" y="554355"/>
                </a:lnTo>
                <a:lnTo>
                  <a:pt x="3352800" y="637222"/>
                </a:lnTo>
                <a:lnTo>
                  <a:pt x="3657600" y="709612"/>
                </a:lnTo>
                <a:lnTo>
                  <a:pt x="3962400" y="765810"/>
                </a:lnTo>
                <a:lnTo>
                  <a:pt x="4267200" y="803910"/>
                </a:lnTo>
                <a:lnTo>
                  <a:pt x="4572000" y="822008"/>
                </a:lnTo>
                <a:lnTo>
                  <a:pt x="4876800" y="818197"/>
                </a:lnTo>
                <a:lnTo>
                  <a:pt x="5181600" y="793433"/>
                </a:lnTo>
                <a:lnTo>
                  <a:pt x="5486400" y="749618"/>
                </a:lnTo>
                <a:lnTo>
                  <a:pt x="5791200" y="687705"/>
                </a:lnTo>
                <a:lnTo>
                  <a:pt x="6096000" y="611505"/>
                </a:lnTo>
                <a:lnTo>
                  <a:pt x="6400800" y="524828"/>
                </a:lnTo>
                <a:lnTo>
                  <a:pt x="6705600" y="432435"/>
                </a:lnTo>
                <a:lnTo>
                  <a:pt x="7010400" y="339090"/>
                </a:lnTo>
                <a:lnTo>
                  <a:pt x="7315200" y="249555"/>
                </a:lnTo>
                <a:lnTo>
                  <a:pt x="7620000" y="168593"/>
                </a:lnTo>
                <a:lnTo>
                  <a:pt x="7924800" y="99060"/>
                </a:lnTo>
                <a:lnTo>
                  <a:pt x="8229600" y="46673"/>
                </a:lnTo>
                <a:lnTo>
                  <a:pt x="8534400" y="13335"/>
                </a:lnTo>
                <a:lnTo>
                  <a:pt x="8839200" y="0"/>
                </a:lnTo>
                <a:lnTo>
                  <a:pt x="9144000" y="8573"/>
                </a:lnTo>
                <a:lnTo>
                  <a:pt x="9448800" y="37148"/>
                </a:lnTo>
                <a:lnTo>
                  <a:pt x="9753600" y="85725"/>
                </a:lnTo>
                <a:lnTo>
                  <a:pt x="10058400" y="151448"/>
                </a:lnTo>
                <a:lnTo>
                  <a:pt x="10363200" y="229553"/>
                </a:lnTo>
                <a:lnTo>
                  <a:pt x="10668000" y="318135"/>
                </a:lnTo>
                <a:lnTo>
                  <a:pt x="10972800" y="411480"/>
                </a:lnTo>
                <a:lnTo>
                  <a:pt x="11277600" y="503873"/>
                </a:lnTo>
                <a:lnTo>
                  <a:pt x="11582400" y="592455"/>
                </a:lnTo>
                <a:lnTo>
                  <a:pt x="11887200" y="671512"/>
                </a:lnTo>
                <a:lnTo>
                  <a:pt x="12192000" y="736283"/>
                </a:lnTo>
                <a:lnTo>
                  <a:pt x="12192000" y="2606040"/>
                </a:lnTo>
                <a:lnTo>
                  <a:pt x="0" y="2606040"/>
                </a:lnTo>
                <a:close/>
              </a:path>
            </a:pathLst>
          </a:custGeom>
          <a:solidFill>
            <a:srgbClr val="7A593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5144452"/>
            <a:ext cx="12192000" cy="1713547"/>
          </a:xfrm>
          <a:custGeom>
            <a:avLst/>
            <a:gdLst/>
            <a:ahLst/>
            <a:cxnLst/>
            <a:rect l="0" t="0" r="r" b="b"/>
            <a:pathLst>
              <a:path w="12192000" h="1713547">
                <a:moveTo>
                  <a:pt x="0" y="408622"/>
                </a:moveTo>
                <a:lnTo>
                  <a:pt x="0" y="752475"/>
                </a:lnTo>
                <a:lnTo>
                  <a:pt x="304800" y="673417"/>
                </a:lnTo>
                <a:lnTo>
                  <a:pt x="609600" y="571500"/>
                </a:lnTo>
                <a:lnTo>
                  <a:pt x="914400" y="457200"/>
                </a:lnTo>
                <a:lnTo>
                  <a:pt x="1219200" y="338138"/>
                </a:lnTo>
                <a:lnTo>
                  <a:pt x="1524000" y="225742"/>
                </a:lnTo>
                <a:lnTo>
                  <a:pt x="1828800" y="128588"/>
                </a:lnTo>
                <a:lnTo>
                  <a:pt x="2133600" y="54292"/>
                </a:lnTo>
                <a:lnTo>
                  <a:pt x="2438400" y="10478"/>
                </a:lnTo>
                <a:lnTo>
                  <a:pt x="2743200" y="0"/>
                </a:lnTo>
                <a:lnTo>
                  <a:pt x="3048000" y="22860"/>
                </a:lnTo>
                <a:lnTo>
                  <a:pt x="3352800" y="79057"/>
                </a:lnTo>
                <a:lnTo>
                  <a:pt x="3657600" y="161925"/>
                </a:lnTo>
                <a:lnTo>
                  <a:pt x="3962400" y="265747"/>
                </a:lnTo>
                <a:lnTo>
                  <a:pt x="4267200" y="381953"/>
                </a:lnTo>
                <a:lnTo>
                  <a:pt x="4572000" y="501015"/>
                </a:lnTo>
                <a:lnTo>
                  <a:pt x="4876800" y="611505"/>
                </a:lnTo>
                <a:lnTo>
                  <a:pt x="5181600" y="705803"/>
                </a:lnTo>
                <a:lnTo>
                  <a:pt x="5486400" y="775335"/>
                </a:lnTo>
                <a:lnTo>
                  <a:pt x="5791200" y="814388"/>
                </a:lnTo>
                <a:lnTo>
                  <a:pt x="6096000" y="820103"/>
                </a:lnTo>
                <a:lnTo>
                  <a:pt x="6400800" y="791528"/>
                </a:lnTo>
                <a:lnTo>
                  <a:pt x="6705600" y="731520"/>
                </a:lnTo>
                <a:lnTo>
                  <a:pt x="7010400" y="643890"/>
                </a:lnTo>
                <a:lnTo>
                  <a:pt x="7315200" y="538162"/>
                </a:lnTo>
                <a:lnTo>
                  <a:pt x="7620000" y="421005"/>
                </a:lnTo>
                <a:lnTo>
                  <a:pt x="7924800" y="302895"/>
                </a:lnTo>
                <a:lnTo>
                  <a:pt x="8229600" y="194310"/>
                </a:lnTo>
                <a:lnTo>
                  <a:pt x="8534400" y="102870"/>
                </a:lnTo>
                <a:lnTo>
                  <a:pt x="8839200" y="38100"/>
                </a:lnTo>
                <a:lnTo>
                  <a:pt x="9144000" y="3810"/>
                </a:lnTo>
                <a:lnTo>
                  <a:pt x="9448800" y="2857"/>
                </a:lnTo>
                <a:lnTo>
                  <a:pt x="9753600" y="37147"/>
                </a:lnTo>
                <a:lnTo>
                  <a:pt x="10058400" y="101917"/>
                </a:lnTo>
                <a:lnTo>
                  <a:pt x="10363200" y="192405"/>
                </a:lnTo>
                <a:lnTo>
                  <a:pt x="10668000" y="300990"/>
                </a:lnTo>
                <a:lnTo>
                  <a:pt x="10972800" y="418147"/>
                </a:lnTo>
                <a:lnTo>
                  <a:pt x="11277600" y="535305"/>
                </a:lnTo>
                <a:lnTo>
                  <a:pt x="11582400" y="641985"/>
                </a:lnTo>
                <a:lnTo>
                  <a:pt x="11887200" y="729615"/>
                </a:lnTo>
                <a:lnTo>
                  <a:pt x="12192000" y="790575"/>
                </a:lnTo>
                <a:lnTo>
                  <a:pt x="12192000" y="1713547"/>
                </a:lnTo>
                <a:lnTo>
                  <a:pt x="0" y="1713547"/>
                </a:lnTo>
                <a:close/>
              </a:path>
            </a:pathLst>
          </a:custGeom>
          <a:solidFill>
            <a:srgbClr val="2E2A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Playbook"/>
          <p:cNvSpPr txBox="1"/>
          <p:nvPr/>
        </p:nvSpPr>
        <p:spPr>
          <a:xfrm>
            <a:off x="952500" y="5157978"/>
            <a:ext cx="3162176" cy="8511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Playbook</a:t>
            </a:r>
          </a:p>
        </p:txBody>
      </p:sp>
      <p:sp>
        <p:nvSpPr>
          <p:cNvPr id="12" name="Text: Regional team · Q4"/>
          <p:cNvSpPr txBox="1"/>
          <p:nvPr/>
        </p:nvSpPr>
        <p:spPr>
          <a:xfrm>
            <a:off x="952500" y="6061138"/>
            <a:ext cx="240023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Regional team · Q4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4D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E2A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Quarterly Sales Kickoff"/>
          <p:cNvSpPr txBox="1"/>
          <p:nvPr/>
        </p:nvSpPr>
        <p:spPr>
          <a:xfrm>
            <a:off x="571500" y="6494145"/>
            <a:ext cx="234411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Arial"/>
                <a:ea typeface="Arial"/>
                <a:cs typeface="Arial"/>
              </a:rPr>
              <a:t>Quarterly Sales Kickoff</a:t>
            </a:r>
          </a:p>
        </p:txBody>
      </p:sp>
      <p:sp>
        <p:nvSpPr>
          <p:cNvPr id="4" name="Text: 03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15829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096328"/>
            <a:ext cx="6272212" cy="9291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50" b="1" i="0" spc="-234">
                <a:solidFill>
                  <a:srgbClr val="2E2A24"/>
                </a:solidFill>
                <a:latin typeface="Georgia"/>
                <a:ea typeface="Georgia"/>
                <a:cs typeface="Georgia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7883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Last quarter"/>
          <p:cNvSpPr txBox="1"/>
          <p:nvPr/>
        </p:nvSpPr>
        <p:spPr>
          <a:xfrm>
            <a:off x="1336870" y="3537013"/>
            <a:ext cx="161251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Last quarter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5F7D6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Targets"/>
          <p:cNvSpPr txBox="1"/>
          <p:nvPr/>
        </p:nvSpPr>
        <p:spPr>
          <a:xfrm>
            <a:off x="4213895" y="3537013"/>
            <a:ext cx="100196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Targets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D7AD7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Playbook"/>
          <p:cNvSpPr txBox="1"/>
          <p:nvPr/>
        </p:nvSpPr>
        <p:spPr>
          <a:xfrm>
            <a:off x="6662005" y="3537013"/>
            <a:ext cx="124924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Playbook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99A69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Awards"/>
          <p:cNvSpPr txBox="1"/>
          <p:nvPr/>
        </p:nvSpPr>
        <p:spPr>
          <a:xfrm>
            <a:off x="9349755" y="3537013"/>
            <a:ext cx="101724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Awards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E2A24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6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E2A24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4D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E2A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Quarterly Sales Kickoff"/>
          <p:cNvSpPr txBox="1"/>
          <p:nvPr/>
        </p:nvSpPr>
        <p:spPr>
          <a:xfrm>
            <a:off x="571500" y="6494145"/>
            <a:ext cx="234411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Arial"/>
                <a:ea typeface="Arial"/>
                <a:cs typeface="Arial"/>
              </a:rPr>
              <a:t>Quarterly Sales Kickoff</a:t>
            </a:r>
          </a:p>
        </p:txBody>
      </p:sp>
      <p:sp>
        <p:nvSpPr>
          <p:cNvPr id="4" name="Text: 02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883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Targets"/>
          <p:cNvSpPr txBox="1"/>
          <p:nvPr/>
        </p:nvSpPr>
        <p:spPr>
          <a:xfrm>
            <a:off x="952500" y="2471738"/>
            <a:ext cx="5741380" cy="19692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50" b="1" i="0" spc="-225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Targets</a:t>
            </a:r>
          </a:p>
        </p:txBody>
      </p:sp>
      <p:sp>
        <p:nvSpPr>
          <p:cNvPr id="7" name="Text: SECTION 02"/>
          <p:cNvSpPr txBox="1"/>
          <p:nvPr/>
        </p:nvSpPr>
        <p:spPr>
          <a:xfrm>
            <a:off x="952500" y="2121218"/>
            <a:ext cx="22176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SECTION 02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4D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E2A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Quarterly Sales Kickoff"/>
          <p:cNvSpPr txBox="1"/>
          <p:nvPr/>
        </p:nvSpPr>
        <p:spPr>
          <a:xfrm>
            <a:off x="571500" y="6494145"/>
            <a:ext cx="234411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Arial"/>
                <a:ea typeface="Arial"/>
                <a:cs typeface="Arial"/>
              </a:rPr>
              <a:t>Quarterly Sales Kickoff</a:t>
            </a:r>
          </a:p>
        </p:txBody>
      </p:sp>
      <p:sp>
        <p:nvSpPr>
          <p:cNvPr id="4" name="Text: 01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Roboto Mono"/>
                <a:ea typeface="Roboto Mono"/>
                <a:cs typeface="Roboto Mono"/>
              </a:rPr>
              <a:t>01</a:t>
            </a:r>
          </a:p>
        </p:txBody>
      </p:sp>
      <p:sp>
        <p:nvSpPr>
          <p:cNvPr id="5" name="Text: REPORT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15829"/>
                </a:solidFill>
                <a:latin typeface="Roboto Mono"/>
                <a:ea typeface="Roboto Mono"/>
                <a:cs typeface="Roboto Mono"/>
              </a:rPr>
              <a:t>REPORT</a:t>
            </a:r>
          </a:p>
        </p:txBody>
      </p:sp>
      <p:sp>
        <p:nvSpPr>
          <p:cNvPr id="6" name="Text: Quarterly Sales"/>
          <p:cNvSpPr txBox="1"/>
          <p:nvPr/>
        </p:nvSpPr>
        <p:spPr>
          <a:xfrm>
            <a:off x="952500" y="1532572"/>
            <a:ext cx="10253662" cy="17092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252">
                <a:solidFill>
                  <a:srgbClr val="2E2A24"/>
                </a:solidFill>
                <a:latin typeface="Georgia"/>
                <a:ea typeface="Georgia"/>
                <a:cs typeface="Georgia"/>
              </a:rPr>
              <a:t>Quarterly Sales</a:t>
            </a:r>
          </a:p>
        </p:txBody>
      </p:sp>
      <p:sp>
        <p:nvSpPr>
          <p:cNvPr id="7" name="Text: Kickoff"/>
          <p:cNvSpPr txBox="1"/>
          <p:nvPr/>
        </p:nvSpPr>
        <p:spPr>
          <a:xfrm>
            <a:off x="952500" y="2723198"/>
            <a:ext cx="4756413" cy="17092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195">
                <a:solidFill>
                  <a:srgbClr val="2E2A24"/>
                </a:solidFill>
                <a:latin typeface="Georgia"/>
                <a:ea typeface="Georgia"/>
                <a:cs typeface="Georgia"/>
              </a:rPr>
              <a:t>Kickoff</a:t>
            </a:r>
          </a:p>
        </p:txBody>
      </p:sp>
      <p:sp>
        <p:nvSpPr>
          <p:cNvPr id="8" name="Text: Regional team · Q4"/>
          <p:cNvSpPr txBox="1"/>
          <p:nvPr/>
        </p:nvSpPr>
        <p:spPr>
          <a:xfrm>
            <a:off x="952500" y="5056632"/>
            <a:ext cx="2945344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E2A24"/>
                </a:solidFill>
                <a:latin typeface="Arial"/>
                <a:ea typeface="Arial"/>
                <a:cs typeface="Arial"/>
              </a:rPr>
              <a:t>Regional team · Q4</a:t>
            </a:r>
          </a:p>
        </p:txBody>
      </p:sp>
      <p:sp>
        <p:nvSpPr>
          <p:cNvPr id="9" name="Text: Presented by Ishita Rao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Roboto Mono"/>
                <a:ea typeface="Roboto Mono"/>
                <a:cs typeface="Roboto Mono"/>
              </a:rPr>
              <a:t>Presented by Ishita Rao ·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Sales Kickoff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