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598"/>
          <c:w val="0.97826"/>
          <c:h val="0.872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00F0FF"/>
            </a:solidFill>
            <a:ln>
              <a:noFill/>
            </a:ln>
          </c:spPr>
          <c:dPt>
            <c:idx val="5"/>
            <c:spPr>
              <a:solidFill>
                <a:srgbClr val="FF2BD6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55.4</c:v>
                </c:pt>
                <c:pt idx="1">
                  <c:v>36.7</c:v>
                </c:pt>
                <c:pt idx="2">
                  <c:v>43.9</c:v>
                </c:pt>
                <c:pt idx="3">
                  <c:v>46.9</c:v>
                </c:pt>
                <c:pt idx="4">
                  <c:v>51.7</c:v>
                </c:pt>
                <c:pt idx="5">
                  <c:v>100.0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5F5FF"/>
            </a:solidFill>
          </a:ln>
        </c:spPr>
        <c:txPr>
          <a:bodyPr/>
          <a:lstStyle/>
          <a:p>
            <a:pPr>
              <a:defRPr sz="1500" b="0">
                <a:solidFill>
                  <a:srgbClr val="F5F5FF"/>
                </a:solidFill>
                <a:latin typeface="Roboto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7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00F0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A7A94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0F0FF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RAINFALL EXTREMES (SAMPLE)"/>
          <p:cNvSpPr txBox="1"/>
          <p:nvPr/>
        </p:nvSpPr>
        <p:spPr>
          <a:xfrm>
            <a:off x="952500" y="1189888"/>
            <a:ext cx="9845040" cy="8012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650" b="1" i="0" spc="-93">
                <a:solidFill>
                  <a:srgbClr val="F5F5FF"/>
                </a:solidFill>
                <a:latin typeface="Roboto Mono"/>
                <a:ea typeface="Roboto Mono"/>
                <a:cs typeface="Roboto Mono"/>
              </a:rPr>
              <a:t>RAINFALL EXTREMES (SAMPLE)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2610802"/>
          <a:ext cx="8763000" cy="36661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7A7A94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7A7A94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7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00F0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A7A94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0F0FF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5" name="Text: BEFORE / AFTER"/>
          <p:cNvSpPr txBox="1"/>
          <p:nvPr/>
        </p:nvSpPr>
        <p:spPr>
          <a:xfrm>
            <a:off x="952500" y="1066759"/>
            <a:ext cx="6374892" cy="95663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F5F5FF"/>
                </a:solidFill>
                <a:latin typeface="Roboto Mono"/>
                <a:ea typeface="Roboto Mono"/>
                <a:cs typeface="Roboto Mono"/>
              </a:rPr>
              <a:t>BEFORE / AFTER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1A1A1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Today"/>
          <p:cNvSpPr txBox="1"/>
          <p:nvPr/>
        </p:nvSpPr>
        <p:spPr>
          <a:xfrm>
            <a:off x="1238250" y="2687955"/>
            <a:ext cx="1169817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Today</a:t>
            </a:r>
          </a:p>
        </p:txBody>
      </p:sp>
      <p:sp>
        <p:nvSpPr>
          <p:cNvPr id="8" name="Text: ✕ Heat"/>
          <p:cNvSpPr txBox="1"/>
          <p:nvPr/>
        </p:nvSpPr>
        <p:spPr>
          <a:xfrm>
            <a:off x="1238250" y="3454718"/>
            <a:ext cx="101892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Heat</a:t>
            </a:r>
          </a:p>
        </p:txBody>
      </p:sp>
      <p:sp>
        <p:nvSpPr>
          <p:cNvPr id="9" name="Text: ✕ Floods"/>
          <p:cNvSpPr txBox="1"/>
          <p:nvPr/>
        </p:nvSpPr>
        <p:spPr>
          <a:xfrm>
            <a:off x="1238250" y="40262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Floods</a:t>
            </a:r>
          </a:p>
        </p:txBody>
      </p:sp>
      <p:sp>
        <p:nvSpPr>
          <p:cNvPr id="10" name="Text: ✕ Air"/>
          <p:cNvSpPr txBox="1"/>
          <p:nvPr/>
        </p:nvSpPr>
        <p:spPr>
          <a:xfrm>
            <a:off x="1238250" y="4597718"/>
            <a:ext cx="857347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Air</a:t>
            </a:r>
          </a:p>
        </p:txBody>
      </p:sp>
      <p:sp>
        <p:nvSpPr>
          <p:cNvPr id="11" name="Text: ✕ What works"/>
          <p:cNvSpPr txBox="1"/>
          <p:nvPr/>
        </p:nvSpPr>
        <p:spPr>
          <a:xfrm>
            <a:off x="1238250" y="5169218"/>
            <a:ext cx="199974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✕ What works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00F0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With us"/>
          <p:cNvSpPr txBox="1"/>
          <p:nvPr/>
        </p:nvSpPr>
        <p:spPr>
          <a:xfrm>
            <a:off x="6381750" y="2687955"/>
            <a:ext cx="1622504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With us</a:t>
            </a:r>
          </a:p>
        </p:txBody>
      </p:sp>
      <p:sp>
        <p:nvSpPr>
          <p:cNvPr id="14" name="Text: ✓ Heat"/>
          <p:cNvSpPr txBox="1"/>
          <p:nvPr/>
        </p:nvSpPr>
        <p:spPr>
          <a:xfrm>
            <a:off x="6381750" y="3454718"/>
            <a:ext cx="101892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Heat</a:t>
            </a:r>
          </a:p>
        </p:txBody>
      </p:sp>
      <p:sp>
        <p:nvSpPr>
          <p:cNvPr id="15" name="Text: ✓ Floods"/>
          <p:cNvSpPr txBox="1"/>
          <p:nvPr/>
        </p:nvSpPr>
        <p:spPr>
          <a:xfrm>
            <a:off x="6381750" y="4026218"/>
            <a:ext cx="134586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Floods</a:t>
            </a:r>
          </a:p>
        </p:txBody>
      </p:sp>
      <p:sp>
        <p:nvSpPr>
          <p:cNvPr id="16" name="Text: ✓ Air"/>
          <p:cNvSpPr txBox="1"/>
          <p:nvPr/>
        </p:nvSpPr>
        <p:spPr>
          <a:xfrm>
            <a:off x="6381750" y="4597718"/>
            <a:ext cx="857347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Air</a:t>
            </a:r>
          </a:p>
        </p:txBody>
      </p:sp>
      <p:sp>
        <p:nvSpPr>
          <p:cNvPr id="17" name="Text: ✓ What works"/>
          <p:cNvSpPr txBox="1"/>
          <p:nvPr/>
        </p:nvSpPr>
        <p:spPr>
          <a:xfrm>
            <a:off x="6381750" y="5169218"/>
            <a:ext cx="199974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✓ What works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7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00F0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A7A94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39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129722" y="1617028"/>
            <a:ext cx="4738052" cy="4136708"/>
          </a:xfrm>
          <a:custGeom>
            <a:avLst/>
            <a:gdLst/>
            <a:ahLst/>
            <a:cxnLst/>
            <a:rect l="0" t="0" r="r" b="b"/>
            <a:pathLst>
              <a:path w="4738052" h="4136708">
                <a:moveTo>
                  <a:pt x="4095115" y="988060"/>
                </a:moveTo>
                <a:cubicBezTo>
                  <a:pt x="4638675" y="1537335"/>
                  <a:pt x="4738052" y="2211070"/>
                  <a:pt x="4393248" y="3009265"/>
                </a:cubicBezTo>
                <a:cubicBezTo>
                  <a:pt x="4048443" y="3808095"/>
                  <a:pt x="3482658" y="4136708"/>
                  <a:pt x="2695893" y="3995103"/>
                </a:cubicBezTo>
                <a:cubicBezTo>
                  <a:pt x="1909128" y="3854132"/>
                  <a:pt x="1254442" y="3616960"/>
                  <a:pt x="731837" y="3283585"/>
                </a:cubicBezTo>
                <a:cubicBezTo>
                  <a:pt x="209233" y="2950210"/>
                  <a:pt x="0" y="2484755"/>
                  <a:pt x="104140" y="1887220"/>
                </a:cubicBezTo>
                <a:cubicBezTo>
                  <a:pt x="208280" y="1289685"/>
                  <a:pt x="474345" y="820102"/>
                  <a:pt x="902335" y="478472"/>
                </a:cubicBezTo>
                <a:cubicBezTo>
                  <a:pt x="1330960" y="137478"/>
                  <a:pt x="1834198" y="0"/>
                  <a:pt x="2412047" y="66040"/>
                </a:cubicBezTo>
                <a:cubicBezTo>
                  <a:pt x="2990532" y="132080"/>
                  <a:pt x="3551555" y="439420"/>
                  <a:pt x="4095115" y="988060"/>
                </a:cubicBezTo>
                <a:close/>
              </a:path>
            </a:pathLst>
          </a:custGeom>
          <a:solidFill>
            <a:srgbClr val="00F0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941695" y="2717482"/>
            <a:ext cx="2824798" cy="2463483"/>
          </a:xfrm>
          <a:custGeom>
            <a:avLst/>
            <a:gdLst/>
            <a:ahLst/>
            <a:cxnLst/>
            <a:rect l="0" t="0" r="r" b="b"/>
            <a:pathLst>
              <a:path w="2824798" h="2463483">
                <a:moveTo>
                  <a:pt x="2578418" y="753427"/>
                </a:moveTo>
                <a:cubicBezTo>
                  <a:pt x="2824798" y="1182687"/>
                  <a:pt x="2787650" y="1564958"/>
                  <a:pt x="2466975" y="1900238"/>
                </a:cubicBezTo>
                <a:cubicBezTo>
                  <a:pt x="2145665" y="2235518"/>
                  <a:pt x="1810385" y="2415222"/>
                  <a:pt x="1461135" y="2439352"/>
                </a:cubicBezTo>
                <a:cubicBezTo>
                  <a:pt x="1111885" y="2463483"/>
                  <a:pt x="799148" y="2382202"/>
                  <a:pt x="522923" y="2195512"/>
                </a:cubicBezTo>
                <a:cubicBezTo>
                  <a:pt x="247333" y="2008187"/>
                  <a:pt x="87630" y="1731645"/>
                  <a:pt x="43815" y="1365885"/>
                </a:cubicBezTo>
                <a:cubicBezTo>
                  <a:pt x="0" y="1000125"/>
                  <a:pt x="124778" y="677228"/>
                  <a:pt x="418148" y="397192"/>
                </a:cubicBezTo>
                <a:cubicBezTo>
                  <a:pt x="712153" y="117793"/>
                  <a:pt x="1084263" y="0"/>
                  <a:pt x="1534478" y="43815"/>
                </a:cubicBezTo>
                <a:cubicBezTo>
                  <a:pt x="1984692" y="87630"/>
                  <a:pt x="2332672" y="324167"/>
                  <a:pt x="2578418" y="753427"/>
                </a:cubicBezTo>
                <a:close/>
              </a:path>
            </a:pathLst>
          </a:custGeom>
          <a:solidFill>
            <a:srgbClr val="FF2B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AIR"/>
          <p:cNvSpPr txBox="1"/>
          <p:nvPr/>
        </p:nvSpPr>
        <p:spPr>
          <a:xfrm>
            <a:off x="952500" y="5170170"/>
            <a:ext cx="1245265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AIR</a:t>
            </a:r>
          </a:p>
        </p:txBody>
      </p:sp>
      <p:sp>
        <p:nvSpPr>
          <p:cNvPr id="9" name="Text: Guest lecture"/>
          <p:cNvSpPr txBox="1"/>
          <p:nvPr/>
        </p:nvSpPr>
        <p:spPr>
          <a:xfrm>
            <a:off x="952500" y="6026468"/>
            <a:ext cx="2163214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Guest lecture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7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00F0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500" y="1524000"/>
            <a:ext cx="95250" cy="2857500"/>
          </a:xfrm>
          <a:prstGeom prst="rect">
            <a:avLst/>
          </a:prstGeom>
          <a:solidFill>
            <a:srgbClr val="00F0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EMINAR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0F0FF"/>
                </a:solidFill>
                <a:latin typeface="Roboto Mono"/>
                <a:ea typeface="Roboto Mono"/>
                <a:cs typeface="Roboto Mono"/>
              </a:rPr>
              <a:t>SEMINAR</a:t>
            </a:r>
          </a:p>
        </p:txBody>
      </p:sp>
      <p:sp>
        <p:nvSpPr>
          <p:cNvPr id="5" name="Text: CLIMATE &amp; CITIES"/>
          <p:cNvSpPr txBox="1"/>
          <p:nvPr/>
        </p:nvSpPr>
        <p:spPr>
          <a:xfrm>
            <a:off x="952500" y="1717692"/>
            <a:ext cx="11144250" cy="1457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8550" b="1" i="0" spc="-171">
                <a:solidFill>
                  <a:srgbClr val="F5F5FF"/>
                </a:solidFill>
                <a:latin typeface="Roboto Mono"/>
                <a:ea typeface="Roboto Mono"/>
                <a:cs typeface="Roboto Mono"/>
              </a:rPr>
              <a:t>CLIMATE &amp; CITIES</a:t>
            </a:r>
          </a:p>
        </p:txBody>
      </p:sp>
      <p:sp>
        <p:nvSpPr>
          <p:cNvPr id="6" name="Text: Guest lecture"/>
          <p:cNvSpPr txBox="1"/>
          <p:nvPr/>
        </p:nvSpPr>
        <p:spPr>
          <a:xfrm>
            <a:off x="952500" y="3823335"/>
            <a:ext cx="2653625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5F5FF"/>
                </a:solidFill>
                <a:latin typeface="Roboto Mono"/>
                <a:ea typeface="Roboto Mono"/>
                <a:cs typeface="Roboto Mono"/>
              </a:rPr>
              <a:t>Guest lecture</a:t>
            </a:r>
          </a:p>
        </p:txBody>
      </p:sp>
      <p:sp>
        <p:nvSpPr>
          <p:cNvPr id="7" name="Text: Presented by Kavya Reddy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7A7A94"/>
                </a:solidFill>
                <a:latin typeface="Roboto Mono"/>
                <a:ea typeface="Roboto Mono"/>
                <a:cs typeface="Roboto Mono"/>
              </a:rPr>
              <a:t>Presented by Kavya Reddy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&amp; Cities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