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469"/>
          <c:w val="0.97826"/>
          <c:h val="0.87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30613"/>
            </a:solidFill>
            <a:ln>
              <a:noFill/>
            </a:ln>
          </c:spPr>
          <c:dPt>
            <c:idx val="4"/>
            <c:spPr>
              <a:solidFill>
                <a:srgbClr val="111111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50.5</c:v>
                </c:pt>
                <c:pt idx="1">
                  <c:v>88.6</c:v>
                </c:pt>
                <c:pt idx="2">
                  <c:v>72.6</c:v>
                </c:pt>
                <c:pt idx="3">
                  <c:v>92.3</c:v>
                </c:pt>
                <c:pt idx="4">
                  <c:v>100.0</c:v>
                </c:pt>
                <c:pt idx="5">
                  <c:v>37.1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11111"/>
            </a:solidFill>
          </a:ln>
        </c:spPr>
        <c:txPr>
          <a:bodyPr/>
          <a:lstStyle/>
          <a:p>
            <a:pPr>
              <a:defRPr sz="1500" b="0">
                <a:solidFill>
                  <a:srgbClr val="111111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CASE"/>
          <p:cNvSpPr txBox="1"/>
          <p:nvPr/>
        </p:nvSpPr>
        <p:spPr>
          <a:xfrm>
            <a:off x="952500" y="113347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CASE</a:t>
            </a:r>
          </a:p>
        </p:txBody>
      </p:sp>
      <p:sp>
        <p:nvSpPr>
          <p:cNvPr id="5" name="Text: Case Study:"/>
          <p:cNvSpPr txBox="1"/>
          <p:nvPr/>
        </p:nvSpPr>
        <p:spPr>
          <a:xfrm>
            <a:off x="952500" y="1659377"/>
            <a:ext cx="7829169" cy="15002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350" b="1" i="0" spc="-415">
                <a:solidFill>
                  <a:srgbClr val="111111"/>
                </a:solidFill>
                <a:latin typeface="Arial"/>
                <a:ea typeface="Arial"/>
                <a:cs typeface="Arial"/>
              </a:rPr>
              <a:t>Case Study:</a:t>
            </a:r>
          </a:p>
        </p:txBody>
      </p:sp>
      <p:sp>
        <p:nvSpPr>
          <p:cNvPr id="6" name="Text: Re-signage"/>
          <p:cNvSpPr txBox="1"/>
          <p:nvPr/>
        </p:nvSpPr>
        <p:spPr>
          <a:xfrm>
            <a:off x="952500" y="2883307"/>
            <a:ext cx="7120890" cy="14590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100" b="1" i="0" spc="-403">
                <a:solidFill>
                  <a:srgbClr val="111111"/>
                </a:solidFill>
                <a:latin typeface="Arial"/>
                <a:ea typeface="Arial"/>
                <a:cs typeface="Arial"/>
              </a:rPr>
              <a:t>Re-signage</a:t>
            </a:r>
          </a:p>
        </p:txBody>
      </p:sp>
      <p:sp>
        <p:nvSpPr>
          <p:cNvPr id="7" name="Text: Wayfinding for a district hosp"/>
          <p:cNvSpPr txBox="1"/>
          <p:nvPr/>
        </p:nvSpPr>
        <p:spPr>
          <a:xfrm>
            <a:off x="952500" y="5056632"/>
            <a:ext cx="4758947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Wayfinding for a district hospital</a:t>
            </a:r>
          </a:p>
        </p:txBody>
      </p:sp>
      <p:sp>
        <p:nvSpPr>
          <p:cNvPr id="8" name="Text: Presented by Naina Jos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Presented by Naina Joshi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EB515A"/>
              </a:gs>
              <a:gs pos="100000">
                <a:srgbClr val="E30613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855595" y="1143952"/>
            <a:ext cx="3539490" cy="353949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3360420"/>
            <a:ext cx="12192000" cy="3497580"/>
          </a:xfrm>
          <a:custGeom>
            <a:avLst/>
            <a:gdLst/>
            <a:ahLst/>
            <a:cxnLst/>
            <a:rect l="0" t="0" r="r" b="b"/>
            <a:pathLst>
              <a:path w="12192000" h="3497580">
                <a:moveTo>
                  <a:pt x="0" y="411480"/>
                </a:moveTo>
                <a:lnTo>
                  <a:pt x="0" y="252412"/>
                </a:lnTo>
                <a:lnTo>
                  <a:pt x="304800" y="189547"/>
                </a:lnTo>
                <a:lnTo>
                  <a:pt x="609600" y="133350"/>
                </a:lnTo>
                <a:lnTo>
                  <a:pt x="914400" y="85725"/>
                </a:lnTo>
                <a:lnTo>
                  <a:pt x="1219200" y="47625"/>
                </a:lnTo>
                <a:lnTo>
                  <a:pt x="1524000" y="20002"/>
                </a:lnTo>
                <a:lnTo>
                  <a:pt x="1828800" y="4762"/>
                </a:lnTo>
                <a:lnTo>
                  <a:pt x="2133600" y="0"/>
                </a:lnTo>
                <a:lnTo>
                  <a:pt x="2438400" y="7620"/>
                </a:lnTo>
                <a:lnTo>
                  <a:pt x="2743200" y="27622"/>
                </a:lnTo>
                <a:lnTo>
                  <a:pt x="3048000" y="59055"/>
                </a:lnTo>
                <a:lnTo>
                  <a:pt x="3352800" y="100012"/>
                </a:lnTo>
                <a:lnTo>
                  <a:pt x="3657600" y="150495"/>
                </a:lnTo>
                <a:lnTo>
                  <a:pt x="3962400" y="208597"/>
                </a:lnTo>
                <a:lnTo>
                  <a:pt x="4267200" y="272415"/>
                </a:lnTo>
                <a:lnTo>
                  <a:pt x="4572000" y="340995"/>
                </a:lnTo>
                <a:lnTo>
                  <a:pt x="4876800" y="410527"/>
                </a:lnTo>
                <a:lnTo>
                  <a:pt x="5181600" y="481012"/>
                </a:lnTo>
                <a:lnTo>
                  <a:pt x="5486400" y="549592"/>
                </a:lnTo>
                <a:lnTo>
                  <a:pt x="5791200" y="613410"/>
                </a:lnTo>
                <a:lnTo>
                  <a:pt x="6096000" y="671512"/>
                </a:lnTo>
                <a:lnTo>
                  <a:pt x="6400800" y="721995"/>
                </a:lnTo>
                <a:lnTo>
                  <a:pt x="6705600" y="763905"/>
                </a:lnTo>
                <a:lnTo>
                  <a:pt x="7010400" y="794385"/>
                </a:lnTo>
                <a:lnTo>
                  <a:pt x="7315200" y="814388"/>
                </a:lnTo>
                <a:lnTo>
                  <a:pt x="7620000" y="822960"/>
                </a:lnTo>
                <a:lnTo>
                  <a:pt x="7924800" y="819150"/>
                </a:lnTo>
                <a:lnTo>
                  <a:pt x="8229600" y="802958"/>
                </a:lnTo>
                <a:lnTo>
                  <a:pt x="8534400" y="775335"/>
                </a:lnTo>
                <a:lnTo>
                  <a:pt x="8839200" y="737235"/>
                </a:lnTo>
                <a:lnTo>
                  <a:pt x="9144000" y="690562"/>
                </a:lnTo>
                <a:lnTo>
                  <a:pt x="9448800" y="634365"/>
                </a:lnTo>
                <a:lnTo>
                  <a:pt x="9753600" y="572452"/>
                </a:lnTo>
                <a:lnTo>
                  <a:pt x="10058400" y="504825"/>
                </a:lnTo>
                <a:lnTo>
                  <a:pt x="10363200" y="435292"/>
                </a:lnTo>
                <a:lnTo>
                  <a:pt x="10668000" y="364808"/>
                </a:lnTo>
                <a:lnTo>
                  <a:pt x="10972800" y="296227"/>
                </a:lnTo>
                <a:lnTo>
                  <a:pt x="11277600" y="230505"/>
                </a:lnTo>
                <a:lnTo>
                  <a:pt x="11582400" y="169545"/>
                </a:lnTo>
                <a:lnTo>
                  <a:pt x="11887200" y="117158"/>
                </a:lnTo>
                <a:lnTo>
                  <a:pt x="12192000" y="72390"/>
                </a:lnTo>
                <a:lnTo>
                  <a:pt x="12192000" y="3497580"/>
                </a:lnTo>
                <a:lnTo>
                  <a:pt x="0" y="349758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252912"/>
            <a:ext cx="12192000" cy="2605088"/>
          </a:xfrm>
          <a:custGeom>
            <a:avLst/>
            <a:gdLst/>
            <a:ahLst/>
            <a:cxnLst/>
            <a:rect l="0" t="0" r="r" b="b"/>
            <a:pathLst>
              <a:path w="12192000" h="2605088">
                <a:moveTo>
                  <a:pt x="0" y="414338"/>
                </a:moveTo>
                <a:lnTo>
                  <a:pt x="0" y="751522"/>
                </a:lnTo>
                <a:lnTo>
                  <a:pt x="304800" y="787718"/>
                </a:lnTo>
                <a:lnTo>
                  <a:pt x="609600" y="811530"/>
                </a:lnTo>
                <a:lnTo>
                  <a:pt x="914400" y="822007"/>
                </a:lnTo>
                <a:lnTo>
                  <a:pt x="1219200" y="818197"/>
                </a:lnTo>
                <a:lnTo>
                  <a:pt x="1524000" y="800100"/>
                </a:lnTo>
                <a:lnTo>
                  <a:pt x="1828800" y="769620"/>
                </a:lnTo>
                <a:lnTo>
                  <a:pt x="2133600" y="726757"/>
                </a:lnTo>
                <a:lnTo>
                  <a:pt x="2438400" y="673418"/>
                </a:lnTo>
                <a:lnTo>
                  <a:pt x="2743200" y="611505"/>
                </a:lnTo>
                <a:lnTo>
                  <a:pt x="3048000" y="541972"/>
                </a:lnTo>
                <a:lnTo>
                  <a:pt x="3352800" y="468630"/>
                </a:lnTo>
                <a:lnTo>
                  <a:pt x="3657600" y="392430"/>
                </a:lnTo>
                <a:lnTo>
                  <a:pt x="3962400" y="318135"/>
                </a:lnTo>
                <a:lnTo>
                  <a:pt x="4267200" y="245745"/>
                </a:lnTo>
                <a:lnTo>
                  <a:pt x="4572000" y="180022"/>
                </a:lnTo>
                <a:lnTo>
                  <a:pt x="4876800" y="120967"/>
                </a:lnTo>
                <a:lnTo>
                  <a:pt x="5181600" y="72390"/>
                </a:lnTo>
                <a:lnTo>
                  <a:pt x="5486400" y="35242"/>
                </a:lnTo>
                <a:lnTo>
                  <a:pt x="5791200" y="10478"/>
                </a:lnTo>
                <a:lnTo>
                  <a:pt x="6096000" y="0"/>
                </a:lnTo>
                <a:lnTo>
                  <a:pt x="6400800" y="2858"/>
                </a:lnTo>
                <a:lnTo>
                  <a:pt x="6705600" y="19050"/>
                </a:lnTo>
                <a:lnTo>
                  <a:pt x="7010400" y="48578"/>
                </a:lnTo>
                <a:lnTo>
                  <a:pt x="7315200" y="90488"/>
                </a:lnTo>
                <a:lnTo>
                  <a:pt x="7620000" y="143828"/>
                </a:lnTo>
                <a:lnTo>
                  <a:pt x="7924800" y="204788"/>
                </a:lnTo>
                <a:lnTo>
                  <a:pt x="8229600" y="274320"/>
                </a:lnTo>
                <a:lnTo>
                  <a:pt x="8534400" y="347662"/>
                </a:lnTo>
                <a:lnTo>
                  <a:pt x="8839200" y="422910"/>
                </a:lnTo>
                <a:lnTo>
                  <a:pt x="9144000" y="498158"/>
                </a:lnTo>
                <a:lnTo>
                  <a:pt x="9448800" y="569595"/>
                </a:lnTo>
                <a:lnTo>
                  <a:pt x="9753600" y="636270"/>
                </a:lnTo>
                <a:lnTo>
                  <a:pt x="10058400" y="695325"/>
                </a:lnTo>
                <a:lnTo>
                  <a:pt x="10363200" y="744855"/>
                </a:lnTo>
                <a:lnTo>
                  <a:pt x="10668000" y="782955"/>
                </a:lnTo>
                <a:lnTo>
                  <a:pt x="10972800" y="808672"/>
                </a:lnTo>
                <a:lnTo>
                  <a:pt x="11277600" y="821055"/>
                </a:lnTo>
                <a:lnTo>
                  <a:pt x="11582400" y="819150"/>
                </a:lnTo>
                <a:lnTo>
                  <a:pt x="11887200" y="803910"/>
                </a:lnTo>
                <a:lnTo>
                  <a:pt x="12192000" y="775335"/>
                </a:lnTo>
                <a:lnTo>
                  <a:pt x="12192000" y="2605088"/>
                </a:lnTo>
                <a:lnTo>
                  <a:pt x="0" y="2605088"/>
                </a:lnTo>
                <a:close/>
              </a:path>
            </a:pathLst>
          </a:custGeom>
          <a:solidFill>
            <a:srgbClr val="7A0C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5143500"/>
            <a:ext cx="12192000" cy="1714500"/>
          </a:xfrm>
          <a:custGeom>
            <a:avLst/>
            <a:gdLst/>
            <a:ahLst/>
            <a:cxnLst/>
            <a:rect l="0" t="0" r="r" b="b"/>
            <a:pathLst>
              <a:path w="12192000" h="1714500">
                <a:moveTo>
                  <a:pt x="0" y="409575"/>
                </a:moveTo>
                <a:lnTo>
                  <a:pt x="0" y="381000"/>
                </a:lnTo>
                <a:lnTo>
                  <a:pt x="304800" y="259080"/>
                </a:lnTo>
                <a:lnTo>
                  <a:pt x="609600" y="150495"/>
                </a:lnTo>
                <a:lnTo>
                  <a:pt x="914400" y="66675"/>
                </a:lnTo>
                <a:lnTo>
                  <a:pt x="1219200" y="15240"/>
                </a:lnTo>
                <a:lnTo>
                  <a:pt x="1524000" y="0"/>
                </a:lnTo>
                <a:lnTo>
                  <a:pt x="1828800" y="23812"/>
                </a:lnTo>
                <a:lnTo>
                  <a:pt x="2133600" y="82868"/>
                </a:lnTo>
                <a:lnTo>
                  <a:pt x="2438400" y="172403"/>
                </a:lnTo>
                <a:lnTo>
                  <a:pt x="2743200" y="284797"/>
                </a:lnTo>
                <a:lnTo>
                  <a:pt x="3048000" y="407670"/>
                </a:lnTo>
                <a:lnTo>
                  <a:pt x="3352800" y="532447"/>
                </a:lnTo>
                <a:lnTo>
                  <a:pt x="3657600" y="644843"/>
                </a:lnTo>
                <a:lnTo>
                  <a:pt x="3962400" y="736282"/>
                </a:lnTo>
                <a:lnTo>
                  <a:pt x="4267200" y="797243"/>
                </a:lnTo>
                <a:lnTo>
                  <a:pt x="4572000" y="822007"/>
                </a:lnTo>
                <a:lnTo>
                  <a:pt x="4876800" y="809625"/>
                </a:lnTo>
                <a:lnTo>
                  <a:pt x="5181600" y="759143"/>
                </a:lnTo>
                <a:lnTo>
                  <a:pt x="5486400" y="677228"/>
                </a:lnTo>
                <a:lnTo>
                  <a:pt x="5791200" y="570547"/>
                </a:lnTo>
                <a:lnTo>
                  <a:pt x="6096000" y="448628"/>
                </a:lnTo>
                <a:lnTo>
                  <a:pt x="6400800" y="323850"/>
                </a:lnTo>
                <a:lnTo>
                  <a:pt x="6705600" y="206693"/>
                </a:lnTo>
                <a:lnTo>
                  <a:pt x="7010400" y="108585"/>
                </a:lnTo>
                <a:lnTo>
                  <a:pt x="7315200" y="39053"/>
                </a:lnTo>
                <a:lnTo>
                  <a:pt x="7620000" y="3810"/>
                </a:lnTo>
                <a:lnTo>
                  <a:pt x="7924800" y="6668"/>
                </a:lnTo>
                <a:lnTo>
                  <a:pt x="8229600" y="46672"/>
                </a:lnTo>
                <a:lnTo>
                  <a:pt x="8534400" y="120968"/>
                </a:lnTo>
                <a:lnTo>
                  <a:pt x="8839200" y="221932"/>
                </a:lnTo>
                <a:lnTo>
                  <a:pt x="9144000" y="340995"/>
                </a:lnTo>
                <a:lnTo>
                  <a:pt x="9448800" y="465772"/>
                </a:lnTo>
                <a:lnTo>
                  <a:pt x="9753600" y="586740"/>
                </a:lnTo>
                <a:lnTo>
                  <a:pt x="10058400" y="690562"/>
                </a:lnTo>
                <a:lnTo>
                  <a:pt x="10363200" y="768668"/>
                </a:lnTo>
                <a:lnTo>
                  <a:pt x="10668000" y="813435"/>
                </a:lnTo>
                <a:lnTo>
                  <a:pt x="10972800" y="821055"/>
                </a:lnTo>
                <a:lnTo>
                  <a:pt x="11277600" y="790575"/>
                </a:lnTo>
                <a:lnTo>
                  <a:pt x="11582400" y="724853"/>
                </a:lnTo>
                <a:lnTo>
                  <a:pt x="11887200" y="630555"/>
                </a:lnTo>
                <a:lnTo>
                  <a:pt x="12192000" y="515303"/>
                </a:lnTo>
                <a:lnTo>
                  <a:pt x="12192000" y="1714500"/>
                </a:lnTo>
                <a:lnTo>
                  <a:pt x="0" y="171450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System"/>
          <p:cNvSpPr txBox="1"/>
          <p:nvPr/>
        </p:nvSpPr>
        <p:spPr>
          <a:xfrm>
            <a:off x="952500" y="5255514"/>
            <a:ext cx="2423774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System</a:t>
            </a:r>
          </a:p>
        </p:txBody>
      </p:sp>
      <p:sp>
        <p:nvSpPr>
          <p:cNvPr id="12" name="Text: Wayfinding for a district hosp"/>
          <p:cNvSpPr txBox="1"/>
          <p:nvPr/>
        </p:nvSpPr>
        <p:spPr>
          <a:xfrm>
            <a:off x="952500" y="6061138"/>
            <a:ext cx="387378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Wayfinding for a district hospital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185672"/>
            <a:ext cx="4269111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111111"/>
                </a:solidFill>
                <a:latin typeface="Arial"/>
                <a:ea typeface="Arial"/>
                <a:cs typeface="Arial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2DF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Brief"/>
          <p:cNvSpPr txBox="1"/>
          <p:nvPr/>
        </p:nvSpPr>
        <p:spPr>
          <a:xfrm>
            <a:off x="1238250" y="3489388"/>
            <a:ext cx="878245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Brief</a:t>
            </a:r>
          </a:p>
        </p:txBody>
      </p:sp>
      <p:sp>
        <p:nvSpPr>
          <p:cNvPr id="10" name="Text: ✕ Research"/>
          <p:cNvSpPr txBox="1"/>
          <p:nvPr/>
        </p:nvSpPr>
        <p:spPr>
          <a:xfrm>
            <a:off x="1238250" y="4060888"/>
            <a:ext cx="14840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Research</a:t>
            </a:r>
          </a:p>
        </p:txBody>
      </p:sp>
      <p:sp>
        <p:nvSpPr>
          <p:cNvPr id="11" name="Text: ✕ System"/>
          <p:cNvSpPr txBox="1"/>
          <p:nvPr/>
        </p:nvSpPr>
        <p:spPr>
          <a:xfrm>
            <a:off x="1238250" y="4632388"/>
            <a:ext cx="122634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System</a:t>
            </a:r>
          </a:p>
        </p:txBody>
      </p:sp>
      <p:sp>
        <p:nvSpPr>
          <p:cNvPr id="12" name="Text: ✕ Outcome"/>
          <p:cNvSpPr txBox="1"/>
          <p:nvPr/>
        </p:nvSpPr>
        <p:spPr>
          <a:xfrm>
            <a:off x="1238250" y="5203888"/>
            <a:ext cx="142333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Outcome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Brief"/>
          <p:cNvSpPr txBox="1"/>
          <p:nvPr/>
        </p:nvSpPr>
        <p:spPr>
          <a:xfrm>
            <a:off x="6381750" y="3489388"/>
            <a:ext cx="878245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Brief</a:t>
            </a:r>
          </a:p>
        </p:txBody>
      </p:sp>
      <p:sp>
        <p:nvSpPr>
          <p:cNvPr id="16" name="Text: ✓ Research"/>
          <p:cNvSpPr txBox="1"/>
          <p:nvPr/>
        </p:nvSpPr>
        <p:spPr>
          <a:xfrm>
            <a:off x="6381750" y="4060888"/>
            <a:ext cx="14840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Research</a:t>
            </a:r>
          </a:p>
        </p:txBody>
      </p:sp>
      <p:sp>
        <p:nvSpPr>
          <p:cNvPr id="17" name="Text: ✓ System"/>
          <p:cNvSpPr txBox="1"/>
          <p:nvPr/>
        </p:nvSpPr>
        <p:spPr>
          <a:xfrm>
            <a:off x="6381750" y="4632388"/>
            <a:ext cx="122634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System</a:t>
            </a:r>
          </a:p>
        </p:txBody>
      </p:sp>
      <p:sp>
        <p:nvSpPr>
          <p:cNvPr id="18" name="Text: ✓ Outcome"/>
          <p:cNvSpPr txBox="1"/>
          <p:nvPr/>
        </p:nvSpPr>
        <p:spPr>
          <a:xfrm>
            <a:off x="6381750" y="5203888"/>
            <a:ext cx="142333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Outcome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6" name="Text: Signs replaced by floor"/>
          <p:cNvSpPr txBox="1"/>
          <p:nvPr/>
        </p:nvSpPr>
        <p:spPr>
          <a:xfrm>
            <a:off x="952500" y="1211675"/>
            <a:ext cx="7556754" cy="7584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 spc="-155">
                <a:solidFill>
                  <a:srgbClr val="111111"/>
                </a:solidFill>
                <a:latin typeface="Arial"/>
                <a:ea typeface="Arial"/>
                <a:cs typeface="Arial"/>
              </a:rPr>
              <a:t>Signs replaced by floor</a:t>
            </a:r>
          </a:p>
        </p:txBody>
      </p:sp>
      <p:graphicFrame>
        <p:nvGraphicFramePr>
          <p:cNvPr id="7" name="Bar chart (sample data)"/>
          <p:cNvGraphicFramePr>
            <a:graphicFrameLocks noGrp="1"/>
          </p:cNvGraphicFramePr>
          <p:nvPr/>
        </p:nvGraphicFramePr>
        <p:xfrm>
          <a:off x="666750" y="2419350"/>
          <a:ext cx="8763000" cy="385762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9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30613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If you need a map to find the"/>
          <p:cNvSpPr txBox="1"/>
          <p:nvPr/>
        </p:nvSpPr>
        <p:spPr>
          <a:xfrm>
            <a:off x="952500" y="2837878"/>
            <a:ext cx="8044292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If you need a map to find the</a:t>
            </a:r>
          </a:p>
        </p:txBody>
      </p:sp>
      <p:sp>
        <p:nvSpPr>
          <p:cNvPr id="7" name="Text: map, start again."/>
          <p:cNvSpPr txBox="1"/>
          <p:nvPr/>
        </p:nvSpPr>
        <p:spPr>
          <a:xfrm>
            <a:off x="952500" y="3500818"/>
            <a:ext cx="4860682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map, start again.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Re-signage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