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0" y="0"/>
            <a:ext cx="4876800" cy="6858000"/>
          </a:xfrm>
          <a:prstGeom prst="rect">
            <a:avLst/>
          </a:prstGeom>
          <a:solidFill>
            <a:srgbClr val="4E7A5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0" y="0"/>
            <a:ext cx="4876800" cy="6858000"/>
          </a:xfrm>
          <a:prstGeom prst="rect">
            <a:avLst/>
          </a:prstGeom>
          <a:gradFill rotWithShape="1">
            <a:gsLst>
              <a:gs pos="0">
                <a:srgbClr val="83A286"/>
              </a:gs>
              <a:gs pos="100000">
                <a:srgbClr val="4E7A52"/>
              </a:gs>
            </a:gsLst>
            <a:lin ang="5400000" scaled="0"/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404985" y="1805940"/>
            <a:ext cx="1152525" cy="1152525"/>
          </a:xfrm>
          <a:prstGeom prst="ellipse">
            <a:avLst/>
          </a:pr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0" y="3361372"/>
            <a:ext cx="4876800" cy="3496628"/>
          </a:xfrm>
          <a:custGeom>
            <a:avLst/>
            <a:gdLst/>
            <a:ahLst/>
            <a:cxnLst/>
            <a:rect l="0" t="0" r="r" b="b"/>
            <a:pathLst>
              <a:path w="4876800" h="3496628">
                <a:moveTo>
                  <a:pt x="0" y="410528"/>
                </a:moveTo>
                <a:lnTo>
                  <a:pt x="0" y="231458"/>
                </a:lnTo>
                <a:lnTo>
                  <a:pt x="114300" y="333375"/>
                </a:lnTo>
                <a:lnTo>
                  <a:pt x="228600" y="441008"/>
                </a:lnTo>
                <a:lnTo>
                  <a:pt x="342900" y="545783"/>
                </a:lnTo>
                <a:lnTo>
                  <a:pt x="457200" y="641985"/>
                </a:lnTo>
                <a:lnTo>
                  <a:pt x="571500" y="721995"/>
                </a:lnTo>
                <a:lnTo>
                  <a:pt x="685800" y="781050"/>
                </a:lnTo>
                <a:lnTo>
                  <a:pt x="800100" y="814388"/>
                </a:lnTo>
                <a:lnTo>
                  <a:pt x="914400" y="821055"/>
                </a:lnTo>
                <a:lnTo>
                  <a:pt x="1028700" y="799148"/>
                </a:lnTo>
                <a:lnTo>
                  <a:pt x="1143000" y="750570"/>
                </a:lnTo>
                <a:lnTo>
                  <a:pt x="1257300" y="679133"/>
                </a:lnTo>
                <a:lnTo>
                  <a:pt x="1371600" y="589598"/>
                </a:lnTo>
                <a:lnTo>
                  <a:pt x="1485900" y="487680"/>
                </a:lnTo>
                <a:lnTo>
                  <a:pt x="1600200" y="380048"/>
                </a:lnTo>
                <a:lnTo>
                  <a:pt x="1714500" y="275273"/>
                </a:lnTo>
                <a:lnTo>
                  <a:pt x="1828800" y="179070"/>
                </a:lnTo>
                <a:lnTo>
                  <a:pt x="1943100" y="99060"/>
                </a:lnTo>
                <a:lnTo>
                  <a:pt x="2057400" y="40005"/>
                </a:lnTo>
                <a:lnTo>
                  <a:pt x="2171700" y="6668"/>
                </a:lnTo>
                <a:lnTo>
                  <a:pt x="2286000" y="0"/>
                </a:lnTo>
                <a:lnTo>
                  <a:pt x="2400300" y="21908"/>
                </a:lnTo>
                <a:lnTo>
                  <a:pt x="2514600" y="70485"/>
                </a:lnTo>
                <a:lnTo>
                  <a:pt x="2628900" y="141923"/>
                </a:lnTo>
                <a:lnTo>
                  <a:pt x="2743200" y="231458"/>
                </a:lnTo>
                <a:lnTo>
                  <a:pt x="2857500" y="333375"/>
                </a:lnTo>
                <a:lnTo>
                  <a:pt x="2971800" y="441008"/>
                </a:lnTo>
                <a:lnTo>
                  <a:pt x="3086100" y="545783"/>
                </a:lnTo>
                <a:lnTo>
                  <a:pt x="3200400" y="641985"/>
                </a:lnTo>
                <a:lnTo>
                  <a:pt x="3314700" y="721995"/>
                </a:lnTo>
                <a:lnTo>
                  <a:pt x="3429000" y="781050"/>
                </a:lnTo>
                <a:lnTo>
                  <a:pt x="3543300" y="814388"/>
                </a:lnTo>
                <a:lnTo>
                  <a:pt x="3657600" y="821055"/>
                </a:lnTo>
                <a:lnTo>
                  <a:pt x="3771900" y="799148"/>
                </a:lnTo>
                <a:lnTo>
                  <a:pt x="3886200" y="750570"/>
                </a:lnTo>
                <a:lnTo>
                  <a:pt x="4000500" y="679133"/>
                </a:lnTo>
                <a:lnTo>
                  <a:pt x="4114800" y="589598"/>
                </a:lnTo>
                <a:lnTo>
                  <a:pt x="4229100" y="487680"/>
                </a:lnTo>
                <a:lnTo>
                  <a:pt x="4343400" y="380048"/>
                </a:lnTo>
                <a:lnTo>
                  <a:pt x="4457700" y="275273"/>
                </a:lnTo>
                <a:lnTo>
                  <a:pt x="4572000" y="179070"/>
                </a:lnTo>
                <a:lnTo>
                  <a:pt x="4686300" y="99060"/>
                </a:lnTo>
                <a:lnTo>
                  <a:pt x="4800600" y="40005"/>
                </a:lnTo>
                <a:lnTo>
                  <a:pt x="4876800" y="3496628"/>
                </a:lnTo>
                <a:lnTo>
                  <a:pt x="0" y="3496628"/>
                </a:lnTo>
                <a:close/>
              </a:path>
            </a:pathLst>
          </a:custGeom>
          <a:solidFill>
            <a:srgbClr val="91623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0" y="4251960"/>
            <a:ext cx="4876800" cy="2606040"/>
          </a:xfrm>
          <a:custGeom>
            <a:avLst/>
            <a:gdLst/>
            <a:ahLst/>
            <a:cxnLst/>
            <a:rect l="0" t="0" r="r" b="b"/>
            <a:pathLst>
              <a:path w="4876800" h="2606040">
                <a:moveTo>
                  <a:pt x="0" y="415290"/>
                </a:moveTo>
                <a:lnTo>
                  <a:pt x="0" y="681990"/>
                </a:lnTo>
                <a:lnTo>
                  <a:pt x="114300" y="618173"/>
                </a:lnTo>
                <a:lnTo>
                  <a:pt x="228600" y="546735"/>
                </a:lnTo>
                <a:lnTo>
                  <a:pt x="342900" y="470535"/>
                </a:lnTo>
                <a:lnTo>
                  <a:pt x="457200" y="391478"/>
                </a:lnTo>
                <a:lnTo>
                  <a:pt x="571500" y="313373"/>
                </a:lnTo>
                <a:lnTo>
                  <a:pt x="685800" y="239078"/>
                </a:lnTo>
                <a:lnTo>
                  <a:pt x="800100" y="171450"/>
                </a:lnTo>
                <a:lnTo>
                  <a:pt x="914400" y="111443"/>
                </a:lnTo>
                <a:lnTo>
                  <a:pt x="1028700" y="63818"/>
                </a:lnTo>
                <a:lnTo>
                  <a:pt x="1143000" y="27623"/>
                </a:lnTo>
                <a:lnTo>
                  <a:pt x="1257300" y="6668"/>
                </a:lnTo>
                <a:lnTo>
                  <a:pt x="1371600" y="0"/>
                </a:lnTo>
                <a:lnTo>
                  <a:pt x="1485900" y="8573"/>
                </a:lnTo>
                <a:lnTo>
                  <a:pt x="1600200" y="32385"/>
                </a:lnTo>
                <a:lnTo>
                  <a:pt x="1714500" y="69533"/>
                </a:lnTo>
                <a:lnTo>
                  <a:pt x="1828800" y="119062"/>
                </a:lnTo>
                <a:lnTo>
                  <a:pt x="1943100" y="180023"/>
                </a:lnTo>
                <a:lnTo>
                  <a:pt x="2057400" y="248603"/>
                </a:lnTo>
                <a:lnTo>
                  <a:pt x="2171700" y="323850"/>
                </a:lnTo>
                <a:lnTo>
                  <a:pt x="2286000" y="401955"/>
                </a:lnTo>
                <a:lnTo>
                  <a:pt x="2400300" y="481012"/>
                </a:lnTo>
                <a:lnTo>
                  <a:pt x="2514600" y="556260"/>
                </a:lnTo>
                <a:lnTo>
                  <a:pt x="2628900" y="627697"/>
                </a:lnTo>
                <a:lnTo>
                  <a:pt x="2743200" y="690562"/>
                </a:lnTo>
                <a:lnTo>
                  <a:pt x="2857500" y="742950"/>
                </a:lnTo>
                <a:lnTo>
                  <a:pt x="2971800" y="782955"/>
                </a:lnTo>
                <a:lnTo>
                  <a:pt x="3086100" y="809625"/>
                </a:lnTo>
                <a:lnTo>
                  <a:pt x="3200400" y="822008"/>
                </a:lnTo>
                <a:lnTo>
                  <a:pt x="3314700" y="819150"/>
                </a:lnTo>
                <a:lnTo>
                  <a:pt x="3429000" y="801053"/>
                </a:lnTo>
                <a:lnTo>
                  <a:pt x="3543300" y="769620"/>
                </a:lnTo>
                <a:lnTo>
                  <a:pt x="3657600" y="723900"/>
                </a:lnTo>
                <a:lnTo>
                  <a:pt x="3771900" y="666750"/>
                </a:lnTo>
                <a:lnTo>
                  <a:pt x="3886200" y="601028"/>
                </a:lnTo>
                <a:lnTo>
                  <a:pt x="4000500" y="527685"/>
                </a:lnTo>
                <a:lnTo>
                  <a:pt x="4114800" y="450533"/>
                </a:lnTo>
                <a:lnTo>
                  <a:pt x="4229100" y="371475"/>
                </a:lnTo>
                <a:lnTo>
                  <a:pt x="4343400" y="294323"/>
                </a:lnTo>
                <a:lnTo>
                  <a:pt x="4457700" y="220980"/>
                </a:lnTo>
                <a:lnTo>
                  <a:pt x="4572000" y="155258"/>
                </a:lnTo>
                <a:lnTo>
                  <a:pt x="4686300" y="98108"/>
                </a:lnTo>
                <a:lnTo>
                  <a:pt x="4800600" y="53340"/>
                </a:lnTo>
                <a:lnTo>
                  <a:pt x="4876800" y="2606040"/>
                </a:lnTo>
                <a:lnTo>
                  <a:pt x="0" y="2606040"/>
                </a:lnTo>
                <a:close/>
              </a:path>
            </a:pathLst>
          </a:custGeom>
          <a:solidFill>
            <a:srgbClr val="3652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0" y="5145405"/>
            <a:ext cx="4876800" cy="1712595"/>
          </a:xfrm>
          <a:custGeom>
            <a:avLst/>
            <a:gdLst/>
            <a:ahLst/>
            <a:cxnLst/>
            <a:rect l="0" t="0" r="r" b="b"/>
            <a:pathLst>
              <a:path w="4876800" h="1712595">
                <a:moveTo>
                  <a:pt x="0" y="407670"/>
                </a:moveTo>
                <a:lnTo>
                  <a:pt x="0" y="1905"/>
                </a:lnTo>
                <a:lnTo>
                  <a:pt x="114300" y="23812"/>
                </a:lnTo>
                <a:lnTo>
                  <a:pt x="228600" y="64770"/>
                </a:lnTo>
                <a:lnTo>
                  <a:pt x="342900" y="122872"/>
                </a:lnTo>
                <a:lnTo>
                  <a:pt x="457200" y="195262"/>
                </a:lnTo>
                <a:lnTo>
                  <a:pt x="571500" y="278130"/>
                </a:lnTo>
                <a:lnTo>
                  <a:pt x="685800" y="367665"/>
                </a:lnTo>
                <a:lnTo>
                  <a:pt x="800100" y="460057"/>
                </a:lnTo>
                <a:lnTo>
                  <a:pt x="914400" y="548640"/>
                </a:lnTo>
                <a:lnTo>
                  <a:pt x="1028700" y="631507"/>
                </a:lnTo>
                <a:lnTo>
                  <a:pt x="1143000" y="701992"/>
                </a:lnTo>
                <a:lnTo>
                  <a:pt x="1257300" y="759142"/>
                </a:lnTo>
                <a:lnTo>
                  <a:pt x="1371600" y="798195"/>
                </a:lnTo>
                <a:lnTo>
                  <a:pt x="1485900" y="818197"/>
                </a:lnTo>
                <a:lnTo>
                  <a:pt x="1600200" y="818197"/>
                </a:lnTo>
                <a:lnTo>
                  <a:pt x="1714500" y="798195"/>
                </a:lnTo>
                <a:lnTo>
                  <a:pt x="1828800" y="758190"/>
                </a:lnTo>
                <a:lnTo>
                  <a:pt x="1943100" y="701040"/>
                </a:lnTo>
                <a:lnTo>
                  <a:pt x="2057400" y="628650"/>
                </a:lnTo>
                <a:lnTo>
                  <a:pt x="2171700" y="546735"/>
                </a:lnTo>
                <a:lnTo>
                  <a:pt x="2286000" y="457200"/>
                </a:lnTo>
                <a:lnTo>
                  <a:pt x="2400300" y="365760"/>
                </a:lnTo>
                <a:lnTo>
                  <a:pt x="2514600" y="276225"/>
                </a:lnTo>
                <a:lnTo>
                  <a:pt x="2628900" y="193357"/>
                </a:lnTo>
                <a:lnTo>
                  <a:pt x="2743200" y="120967"/>
                </a:lnTo>
                <a:lnTo>
                  <a:pt x="2857500" y="62865"/>
                </a:lnTo>
                <a:lnTo>
                  <a:pt x="2971800" y="22860"/>
                </a:lnTo>
                <a:lnTo>
                  <a:pt x="3086100" y="952"/>
                </a:lnTo>
                <a:lnTo>
                  <a:pt x="3200400" y="0"/>
                </a:lnTo>
                <a:lnTo>
                  <a:pt x="3314700" y="19050"/>
                </a:lnTo>
                <a:lnTo>
                  <a:pt x="3429000" y="58102"/>
                </a:lnTo>
                <a:lnTo>
                  <a:pt x="3543300" y="114300"/>
                </a:lnTo>
                <a:lnTo>
                  <a:pt x="3657600" y="184785"/>
                </a:lnTo>
                <a:lnTo>
                  <a:pt x="3771900" y="266700"/>
                </a:lnTo>
                <a:lnTo>
                  <a:pt x="3886200" y="356235"/>
                </a:lnTo>
                <a:lnTo>
                  <a:pt x="4000500" y="447675"/>
                </a:lnTo>
                <a:lnTo>
                  <a:pt x="4114800" y="537210"/>
                </a:lnTo>
                <a:lnTo>
                  <a:pt x="4229100" y="621030"/>
                </a:lnTo>
                <a:lnTo>
                  <a:pt x="4343400" y="694372"/>
                </a:lnTo>
                <a:lnTo>
                  <a:pt x="4457700" y="752475"/>
                </a:lnTo>
                <a:lnTo>
                  <a:pt x="4572000" y="794385"/>
                </a:lnTo>
                <a:lnTo>
                  <a:pt x="4686300" y="817245"/>
                </a:lnTo>
                <a:lnTo>
                  <a:pt x="4800600" y="819150"/>
                </a:lnTo>
                <a:lnTo>
                  <a:pt x="4876800" y="1712595"/>
                </a:lnTo>
                <a:lnTo>
                  <a:pt x="0" y="1712595"/>
                </a:lnTo>
                <a:close/>
              </a:path>
            </a:pathLst>
          </a:custGeom>
          <a:solidFill>
            <a:srgbClr val="1F2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CASE"/>
          <p:cNvSpPr txBox="1"/>
          <p:nvPr/>
        </p:nvSpPr>
        <p:spPr>
          <a:xfrm>
            <a:off x="952500" y="113347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466E4A"/>
                </a:solidFill>
                <a:latin typeface="Roboto Mono"/>
                <a:ea typeface="Roboto Mono"/>
                <a:cs typeface="Roboto Mono"/>
              </a:rPr>
              <a:t>CASE</a:t>
            </a:r>
          </a:p>
        </p:txBody>
      </p:sp>
      <p:sp>
        <p:nvSpPr>
          <p:cNvPr id="9" name="Text: UX Audit"/>
          <p:cNvSpPr txBox="1"/>
          <p:nvPr/>
        </p:nvSpPr>
        <p:spPr>
          <a:xfrm>
            <a:off x="952500" y="1712119"/>
            <a:ext cx="4941570" cy="15235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0" i="0" spc="-421">
                <a:solidFill>
                  <a:srgbClr val="1F2B22"/>
                </a:solidFill>
                <a:latin typeface="Cormorant Garamond"/>
                <a:ea typeface="Cormorant Garamond"/>
                <a:cs typeface="Cormorant Garamond"/>
              </a:rPr>
              <a:t>UX Audit</a:t>
            </a:r>
          </a:p>
        </p:txBody>
      </p:sp>
      <p:sp>
        <p:nvSpPr>
          <p:cNvPr id="10" name="Text: Checkout flow review"/>
          <p:cNvSpPr txBox="1"/>
          <p:nvPr/>
        </p:nvSpPr>
        <p:spPr>
          <a:xfrm>
            <a:off x="952500" y="3861435"/>
            <a:ext cx="2891935" cy="3893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F2B22"/>
                </a:solidFill>
                <a:latin typeface="Cormorant Garamond"/>
                <a:ea typeface="Cormorant Garamond"/>
                <a:cs typeface="Cormorant Garamond"/>
              </a:rPr>
              <a:t>Checkout flow review</a:t>
            </a:r>
          </a:p>
        </p:txBody>
      </p:sp>
      <p:sp>
        <p:nvSpPr>
          <p:cNvPr id="11" name="Text: Presented by Rohan Desai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Presented by Rohan Desai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C2D0B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466E4A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5" name="Text: 3×"/>
          <p:cNvSpPr txBox="1"/>
          <p:nvPr/>
        </p:nvSpPr>
        <p:spPr>
          <a:xfrm>
            <a:off x="895350" y="1833562"/>
            <a:ext cx="2279139" cy="34909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4E7A52"/>
                </a:solidFill>
                <a:latin typeface="Cormorant Garamond"/>
                <a:ea typeface="Cormorant Garamond"/>
                <a:cs typeface="Cormorant Garamond"/>
              </a:rPr>
              <a:t>3×</a:t>
            </a:r>
          </a:p>
        </p:txBody>
      </p:sp>
      <p:sp>
        <p:nvSpPr>
          <p:cNvPr id="6" name="Text: Issues by severity (sample)."/>
          <p:cNvSpPr txBox="1"/>
          <p:nvPr/>
        </p:nvSpPr>
        <p:spPr>
          <a:xfrm>
            <a:off x="952500" y="5034439"/>
            <a:ext cx="3742053" cy="4125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1F2B22"/>
                </a:solidFill>
                <a:latin typeface="Cormorant Garamond"/>
                <a:ea typeface="Cormorant Garamond"/>
                <a:cs typeface="Cormorant Garamond"/>
              </a:rPr>
              <a:t>Issues by severity (sample).</a:t>
            </a:r>
          </a:p>
        </p:txBody>
      </p:sp>
      <p:sp>
        <p:nvSpPr>
          <p:cNvPr id="7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C2D0B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466E4A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5" name="Text: Before / after"/>
          <p:cNvSpPr txBox="1"/>
          <p:nvPr/>
        </p:nvSpPr>
        <p:spPr>
          <a:xfrm>
            <a:off x="952500" y="1175385"/>
            <a:ext cx="3804519" cy="85229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0" i="0" spc="-54">
                <a:solidFill>
                  <a:srgbClr val="1F2B22"/>
                </a:solidFill>
                <a:latin typeface="Cormorant Garamond"/>
                <a:ea typeface="Cormorant Garamond"/>
                <a:cs typeface="Cormorant Garamond"/>
              </a:rPr>
              <a:t>Before / after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D0D6C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Today"/>
          <p:cNvSpPr txBox="1"/>
          <p:nvPr/>
        </p:nvSpPr>
        <p:spPr>
          <a:xfrm>
            <a:off x="1238250" y="2730818"/>
            <a:ext cx="944093" cy="4356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Today</a:t>
            </a:r>
          </a:p>
        </p:txBody>
      </p:sp>
      <p:sp>
        <p:nvSpPr>
          <p:cNvPr id="8" name="Text: ✕ Findings"/>
          <p:cNvSpPr txBox="1"/>
          <p:nvPr/>
        </p:nvSpPr>
        <p:spPr>
          <a:xfrm>
            <a:off x="1238250" y="3485674"/>
            <a:ext cx="1160173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✕ Findings</a:t>
            </a:r>
          </a:p>
        </p:txBody>
      </p:sp>
      <p:sp>
        <p:nvSpPr>
          <p:cNvPr id="9" name="Text: ✕ Severity"/>
          <p:cNvSpPr txBox="1"/>
          <p:nvPr/>
        </p:nvSpPr>
        <p:spPr>
          <a:xfrm>
            <a:off x="1238250" y="4057174"/>
            <a:ext cx="1096666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✕ Severity</a:t>
            </a:r>
          </a:p>
        </p:txBody>
      </p:sp>
      <p:sp>
        <p:nvSpPr>
          <p:cNvPr id="10" name="Text: ✕ Fixes"/>
          <p:cNvSpPr txBox="1"/>
          <p:nvPr/>
        </p:nvSpPr>
        <p:spPr>
          <a:xfrm>
            <a:off x="1238250" y="4628674"/>
            <a:ext cx="783419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✕ Fixes</a:t>
            </a:r>
          </a:p>
        </p:txBody>
      </p:sp>
      <p:sp>
        <p:nvSpPr>
          <p:cNvPr id="11" name="Text: ✕ Plan"/>
          <p:cNvSpPr txBox="1"/>
          <p:nvPr/>
        </p:nvSpPr>
        <p:spPr>
          <a:xfrm>
            <a:off x="1238250" y="5200174"/>
            <a:ext cx="726479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✕ Plan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4E7A5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With us"/>
          <p:cNvSpPr txBox="1"/>
          <p:nvPr/>
        </p:nvSpPr>
        <p:spPr>
          <a:xfrm>
            <a:off x="6381750" y="2730818"/>
            <a:ext cx="1194570" cy="4356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With us</a:t>
            </a:r>
          </a:p>
        </p:txBody>
      </p:sp>
      <p:sp>
        <p:nvSpPr>
          <p:cNvPr id="14" name="Text: ✓ Findings"/>
          <p:cNvSpPr txBox="1"/>
          <p:nvPr/>
        </p:nvSpPr>
        <p:spPr>
          <a:xfrm>
            <a:off x="6381750" y="3485674"/>
            <a:ext cx="1160173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✓ Findings</a:t>
            </a:r>
          </a:p>
        </p:txBody>
      </p:sp>
      <p:sp>
        <p:nvSpPr>
          <p:cNvPr id="15" name="Text: ✓ Severity"/>
          <p:cNvSpPr txBox="1"/>
          <p:nvPr/>
        </p:nvSpPr>
        <p:spPr>
          <a:xfrm>
            <a:off x="6381750" y="4057174"/>
            <a:ext cx="1096666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✓ Severity</a:t>
            </a:r>
          </a:p>
        </p:txBody>
      </p:sp>
      <p:sp>
        <p:nvSpPr>
          <p:cNvPr id="16" name="Text: ✓ Fixes"/>
          <p:cNvSpPr txBox="1"/>
          <p:nvPr/>
        </p:nvSpPr>
        <p:spPr>
          <a:xfrm>
            <a:off x="6381750" y="4628674"/>
            <a:ext cx="783419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✓ Fixes</a:t>
            </a:r>
          </a:p>
        </p:txBody>
      </p:sp>
      <p:sp>
        <p:nvSpPr>
          <p:cNvPr id="17" name="Text: ✓ Plan"/>
          <p:cNvSpPr txBox="1"/>
          <p:nvPr/>
        </p:nvSpPr>
        <p:spPr>
          <a:xfrm>
            <a:off x="6381750" y="5200174"/>
            <a:ext cx="726479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✓ Plan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C2D0B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466E4A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5" name="Text: From idea to done"/>
          <p:cNvSpPr txBox="1"/>
          <p:nvPr/>
        </p:nvSpPr>
        <p:spPr>
          <a:xfrm>
            <a:off x="952500" y="1193006"/>
            <a:ext cx="5153396" cy="82915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50" b="0" i="0" spc="-52">
                <a:solidFill>
                  <a:srgbClr val="1F2B22"/>
                </a:solidFill>
                <a:latin typeface="Cormorant Garamond"/>
                <a:ea typeface="Cormorant Garamond"/>
                <a:cs typeface="Cormorant Garamond"/>
              </a:rPr>
              <a:t>From idea to done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4E7A5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Findings"/>
          <p:cNvSpPr txBox="1"/>
          <p:nvPr/>
        </p:nvSpPr>
        <p:spPr>
          <a:xfrm>
            <a:off x="1661236" y="3533299"/>
            <a:ext cx="963779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Findings</a:t>
            </a:r>
          </a:p>
        </p:txBody>
      </p:sp>
      <p:sp>
        <p:nvSpPr>
          <p:cNvPr id="8" name="Rectangle 7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Severity"/>
          <p:cNvSpPr txBox="1"/>
          <p:nvPr/>
        </p:nvSpPr>
        <p:spPr>
          <a:xfrm>
            <a:off x="4260514" y="3533299"/>
            <a:ext cx="908721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Severity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88A58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Fixes"/>
          <p:cNvSpPr txBox="1"/>
          <p:nvPr/>
        </p:nvSpPr>
        <p:spPr>
          <a:xfrm>
            <a:off x="6984302" y="3533299"/>
            <a:ext cx="604647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Fixes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CEA58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Plan"/>
          <p:cNvSpPr txBox="1"/>
          <p:nvPr/>
        </p:nvSpPr>
        <p:spPr>
          <a:xfrm>
            <a:off x="9582306" y="3533299"/>
            <a:ext cx="552137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Plan</a:t>
            </a:r>
          </a:p>
        </p:txBody>
      </p:sp>
      <p:sp>
        <p:nvSpPr>
          <p:cNvPr id="14" name="Text: Each stage has an owner, a dea"/>
          <p:cNvSpPr txBox="1"/>
          <p:nvPr/>
        </p:nvSpPr>
        <p:spPr>
          <a:xfrm>
            <a:off x="952500" y="5087302"/>
            <a:ext cx="7563636" cy="34309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1F2B22"/>
                </a:solidFill>
                <a:latin typeface="Cormorant Garamond"/>
                <a:ea typeface="Cormorant Garamond"/>
                <a:cs typeface="Cormorant Garamond"/>
              </a:rPr>
              <a:t>Each stage has an owner, a deadline and a clear definition of done.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C2D0B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7A5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Q &amp; A"/>
          <p:cNvSpPr txBox="1"/>
          <p:nvPr/>
        </p:nvSpPr>
        <p:spPr>
          <a:xfrm>
            <a:off x="3004300" y="2062162"/>
            <a:ext cx="6183399" cy="25650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Q &amp; A</a:t>
            </a:r>
          </a:p>
        </p:txBody>
      </p:sp>
      <p:sp>
        <p:nvSpPr>
          <p:cNvPr id="6" name="Text: Ask us anything"/>
          <p:cNvSpPr txBox="1"/>
          <p:nvPr/>
        </p:nvSpPr>
        <p:spPr>
          <a:xfrm>
            <a:off x="4959638" y="4653439"/>
            <a:ext cx="2272723" cy="4125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550" b="0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Ask us anything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UX Audit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