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EF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6181A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249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WORKSHOP"/>
          <p:cNvSpPr txBox="1"/>
          <p:nvPr/>
        </p:nvSpPr>
        <p:spPr>
          <a:xfrm>
            <a:off x="952500" y="1133475"/>
            <a:ext cx="131229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03E28"/>
                </a:solidFill>
                <a:latin typeface="Roboto Mono"/>
                <a:ea typeface="Roboto Mono"/>
                <a:cs typeface="Roboto Mono"/>
              </a:rPr>
              <a:t>WORKSHOP</a:t>
            </a:r>
          </a:p>
        </p:txBody>
      </p:sp>
      <p:sp>
        <p:nvSpPr>
          <p:cNvPr id="5" name="Text: Public Speaking"/>
          <p:cNvSpPr txBox="1"/>
          <p:nvPr/>
        </p:nvSpPr>
        <p:spPr>
          <a:xfrm>
            <a:off x="952500" y="1630709"/>
            <a:ext cx="10662285" cy="15356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600" b="1" i="0" spc="-425">
                <a:solidFill>
                  <a:srgbClr val="16181A"/>
                </a:solidFill>
                <a:latin typeface="Arial"/>
                <a:ea typeface="Arial"/>
                <a:cs typeface="Arial"/>
              </a:rPr>
              <a:t>Public Speaking</a:t>
            </a:r>
          </a:p>
        </p:txBody>
      </p:sp>
      <p:sp>
        <p:nvSpPr>
          <p:cNvPr id="6" name="Text: Club session"/>
          <p:cNvSpPr txBox="1"/>
          <p:nvPr/>
        </p:nvSpPr>
        <p:spPr>
          <a:xfrm>
            <a:off x="952500" y="3866007"/>
            <a:ext cx="1957657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6181A"/>
                </a:solidFill>
                <a:latin typeface="Arial"/>
                <a:ea typeface="Arial"/>
                <a:cs typeface="Arial"/>
              </a:rPr>
              <a:t>Club session</a:t>
            </a:r>
          </a:p>
        </p:txBody>
      </p:sp>
      <p:sp>
        <p:nvSpPr>
          <p:cNvPr id="7" name="Text: Presented by Dev Kapoor · Octo"/>
          <p:cNvSpPr txBox="1"/>
          <p:nvPr/>
        </p:nvSpPr>
        <p:spPr>
          <a:xfrm>
            <a:off x="952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F6B62"/>
                </a:solidFill>
                <a:latin typeface="Roboto Mono"/>
                <a:ea typeface="Roboto Mono"/>
                <a:cs typeface="Roboto Mono"/>
              </a:rPr>
              <a:t>Presented by Dev Kapoor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EF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6181A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249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F6B62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18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: 03"/>
          <p:cNvSpPr txBox="1"/>
          <p:nvPr/>
        </p:nvSpPr>
        <p:spPr>
          <a:xfrm>
            <a:off x="952500" y="1832610"/>
            <a:ext cx="3856559" cy="38766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0" b="1" i="0" spc="-1350">
                <a:solidFill>
                  <a:srgbClr val="E2492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Text: Slides"/>
          <p:cNvSpPr txBox="1"/>
          <p:nvPr/>
        </p:nvSpPr>
        <p:spPr>
          <a:xfrm>
            <a:off x="6286500" y="3376422"/>
            <a:ext cx="2260397" cy="790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>
                <a:solidFill>
                  <a:srgbClr val="F2EFE6"/>
                </a:solidFill>
                <a:latin typeface="Arial"/>
                <a:ea typeface="Arial"/>
                <a:cs typeface="Arial"/>
              </a:rPr>
              <a:t>Slides</a:t>
            </a:r>
          </a:p>
        </p:txBody>
      </p:sp>
      <p:sp>
        <p:nvSpPr>
          <p:cNvPr id="8" name="Text: SECTION THREE"/>
          <p:cNvSpPr txBox="1"/>
          <p:nvPr/>
        </p:nvSpPr>
        <p:spPr>
          <a:xfrm>
            <a:off x="6286500" y="4216718"/>
            <a:ext cx="287149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spc="390">
                <a:solidFill>
                  <a:srgbClr val="F2EFE6"/>
                </a:solidFill>
                <a:latin typeface="Roboto Mono"/>
                <a:ea typeface="Roboto Mono"/>
                <a:cs typeface="Roboto Mono"/>
              </a:rPr>
              <a:t>SECTION THREE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EF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6181A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249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F6B62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SYSTEM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03E28"/>
                </a:solidFill>
                <a:latin typeface="Roboto Mono"/>
                <a:ea typeface="Roboto Mono"/>
                <a:cs typeface="Roboto Mono"/>
              </a:rPr>
              <a:t>SYSTEM</a:t>
            </a:r>
          </a:p>
        </p:txBody>
      </p:sp>
      <p:sp>
        <p:nvSpPr>
          <p:cNvPr id="6" name="Text: How the parts connect"/>
          <p:cNvSpPr txBox="1"/>
          <p:nvPr/>
        </p:nvSpPr>
        <p:spPr>
          <a:xfrm>
            <a:off x="952500" y="1199316"/>
            <a:ext cx="7360825" cy="7737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300" b="1" i="0" spc="-211">
                <a:solidFill>
                  <a:srgbClr val="16181A"/>
                </a:solidFill>
                <a:latin typeface="Arial"/>
                <a:ea typeface="Arial"/>
                <a:cs typeface="Arial"/>
              </a:rPr>
              <a:t>How the parts connect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3143250" y="3048000"/>
            <a:ext cx="2952750" cy="952500"/>
          </a:xfrm>
          <a:prstGeom prst="line">
            <a:avLst/>
          </a:prstGeom>
          <a:ln w="38100">
            <a:solidFill>
              <a:srgbClr val="16181A">
                <a:alpha val="50000"/>
              </a:srgbClr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3143250" y="4000500"/>
            <a:ext cx="2952750" cy="1333500"/>
          </a:xfrm>
          <a:prstGeom prst="line">
            <a:avLst/>
          </a:prstGeom>
          <a:ln w="38100">
            <a:solidFill>
              <a:srgbClr val="16181A">
                <a:alpha val="50000"/>
              </a:srgbClr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6096000" y="3048000"/>
            <a:ext cx="2952750" cy="952500"/>
          </a:xfrm>
          <a:prstGeom prst="line">
            <a:avLst/>
          </a:prstGeom>
          <a:ln w="38100">
            <a:solidFill>
              <a:srgbClr val="16181A">
                <a:alpha val="50000"/>
              </a:srgbClr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6096000" y="4000500"/>
            <a:ext cx="2952750" cy="1333500"/>
          </a:xfrm>
          <a:prstGeom prst="line">
            <a:avLst/>
          </a:prstGeom>
          <a:ln w="38100">
            <a:solidFill>
              <a:srgbClr val="16181A">
                <a:alpha val="50000"/>
              </a:srgbClr>
            </a:solidFill>
          </a:ln>
        </p:spPr>
      </p:cxnSp>
      <p:sp>
        <p:nvSpPr>
          <p:cNvPr id="11" name="Oval 10"/>
          <p:cNvSpPr/>
          <p:nvPr/>
        </p:nvSpPr>
        <p:spPr>
          <a:xfrm>
            <a:off x="2400300" y="3257550"/>
            <a:ext cx="1485900" cy="1485900"/>
          </a:xfrm>
          <a:prstGeom prst="ellipse">
            <a:avLst/>
          </a:prstGeom>
          <a:solidFill>
            <a:srgbClr val="E249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Structure"/>
          <p:cNvSpPr txBox="1"/>
          <p:nvPr/>
        </p:nvSpPr>
        <p:spPr>
          <a:xfrm>
            <a:off x="2565271" y="3887724"/>
            <a:ext cx="1155958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Structure</a:t>
            </a:r>
          </a:p>
        </p:txBody>
      </p:sp>
      <p:sp>
        <p:nvSpPr>
          <p:cNvPr id="13" name="Oval 12"/>
          <p:cNvSpPr/>
          <p:nvPr/>
        </p:nvSpPr>
        <p:spPr>
          <a:xfrm>
            <a:off x="5353050" y="2305050"/>
            <a:ext cx="1485900" cy="1485900"/>
          </a:xfrm>
          <a:prstGeom prst="ellipse">
            <a:avLst/>
          </a:prstGeom>
          <a:solidFill>
            <a:srgbClr val="1618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Voice"/>
          <p:cNvSpPr txBox="1"/>
          <p:nvPr/>
        </p:nvSpPr>
        <p:spPr>
          <a:xfrm>
            <a:off x="5742375" y="2935224"/>
            <a:ext cx="707249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Voice</a:t>
            </a:r>
          </a:p>
        </p:txBody>
      </p:sp>
      <p:sp>
        <p:nvSpPr>
          <p:cNvPr id="15" name="Oval 14"/>
          <p:cNvSpPr/>
          <p:nvPr/>
        </p:nvSpPr>
        <p:spPr>
          <a:xfrm>
            <a:off x="5353050" y="4591050"/>
            <a:ext cx="1485900" cy="1485900"/>
          </a:xfrm>
          <a:prstGeom prst="ellipse">
            <a:avLst/>
          </a:prstGeom>
          <a:solidFill>
            <a:srgbClr val="E88B7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: Slides"/>
          <p:cNvSpPr txBox="1"/>
          <p:nvPr/>
        </p:nvSpPr>
        <p:spPr>
          <a:xfrm>
            <a:off x="5702138" y="5221224"/>
            <a:ext cx="787723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Slides</a:t>
            </a:r>
          </a:p>
        </p:txBody>
      </p:sp>
      <p:sp>
        <p:nvSpPr>
          <p:cNvPr id="17" name="Oval 16"/>
          <p:cNvSpPr/>
          <p:nvPr/>
        </p:nvSpPr>
        <p:spPr>
          <a:xfrm>
            <a:off x="8305800" y="3257550"/>
            <a:ext cx="1485900" cy="1485900"/>
          </a:xfrm>
          <a:prstGeom prst="ellipse">
            <a:avLst/>
          </a:prstGeom>
          <a:solidFill>
            <a:srgbClr val="1618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: Practice"/>
          <p:cNvSpPr txBox="1"/>
          <p:nvPr/>
        </p:nvSpPr>
        <p:spPr>
          <a:xfrm>
            <a:off x="8540394" y="3887724"/>
            <a:ext cx="1016712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Practice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EF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6181A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249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F6B62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KEY NUMBER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03E28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6" name="Text: 3×"/>
          <p:cNvSpPr txBox="1"/>
          <p:nvPr/>
        </p:nvSpPr>
        <p:spPr>
          <a:xfrm>
            <a:off x="895350" y="1876425"/>
            <a:ext cx="3370436" cy="32337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E2492F"/>
                </a:solidFill>
                <a:latin typeface="Arial"/>
                <a:ea typeface="Arial"/>
                <a:cs typeface="Arial"/>
              </a:rPr>
              <a:t>3×</a:t>
            </a:r>
          </a:p>
        </p:txBody>
      </p:sp>
      <p:sp>
        <p:nvSpPr>
          <p:cNvPr id="7" name="Text: Talk length vs. recall."/>
          <p:cNvSpPr txBox="1"/>
          <p:nvPr/>
        </p:nvSpPr>
        <p:spPr>
          <a:xfrm>
            <a:off x="952500" y="5039296"/>
            <a:ext cx="3344629" cy="383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16181A"/>
                </a:solidFill>
                <a:latin typeface="Arial"/>
                <a:ea typeface="Arial"/>
                <a:cs typeface="Arial"/>
              </a:rPr>
              <a:t>Talk length vs. recall.</a:t>
            </a:r>
          </a:p>
        </p:txBody>
      </p:sp>
      <p:sp>
        <p:nvSpPr>
          <p:cNvPr id="8" name="Text: Sample figure — replace with y"/>
          <p:cNvSpPr txBox="1"/>
          <p:nvPr/>
        </p:nvSpPr>
        <p:spPr>
          <a:xfrm>
            <a:off x="952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6F6B62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EF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6181A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249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F6B62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Thank you"/>
          <p:cNvSpPr txBox="1"/>
          <p:nvPr/>
        </p:nvSpPr>
        <p:spPr>
          <a:xfrm>
            <a:off x="952500" y="2059305"/>
            <a:ext cx="8864346" cy="19478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0" b="1" i="0" spc="-541">
                <a:solidFill>
                  <a:srgbClr val="16181A"/>
                </a:solidFill>
                <a:latin typeface="Arial"/>
                <a:ea typeface="Arial"/>
                <a:cs typeface="Arial"/>
              </a:rPr>
              <a:t>Thank you</a:t>
            </a:r>
          </a:p>
        </p:txBody>
      </p:sp>
      <p:sp>
        <p:nvSpPr>
          <p:cNvPr id="6" name="Text: Questions? Let’s talk."/>
          <p:cNvSpPr txBox="1"/>
          <p:nvPr/>
        </p:nvSpPr>
        <p:spPr>
          <a:xfrm>
            <a:off x="952500" y="4164711"/>
            <a:ext cx="3637465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0" i="0">
                <a:solidFill>
                  <a:srgbClr val="16181A"/>
                </a:solidFill>
                <a:latin typeface="Arial"/>
                <a:ea typeface="Arial"/>
                <a:cs typeface="Arial"/>
              </a:rPr>
              <a:t>Questions? Let’s talk.</a:t>
            </a:r>
          </a:p>
        </p:txBody>
      </p:sp>
      <p:sp>
        <p:nvSpPr>
          <p:cNvPr id="7" name="Text: yourname@yourdomain.com · +91 "/>
          <p:cNvSpPr txBox="1"/>
          <p:nvPr/>
        </p:nvSpPr>
        <p:spPr>
          <a:xfrm>
            <a:off x="952500" y="5093970"/>
            <a:ext cx="622482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6F6B62"/>
                </a:solidFill>
                <a:latin typeface="Roboto Mono"/>
                <a:ea typeface="Roboto Mono"/>
                <a:cs typeface="Roboto Mono"/>
              </a:rPr>
              <a:t>yourname@yourdomain.com · +91 98765 43210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Speaking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