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ayout>
        <c:manualLayout>
          <c:layoutTarget val="inner"/>
          <c:xMode val="edge"/>
          <c:yMode val="edge"/>
          <c:x val="0.01087"/>
          <c:y val="0.02523"/>
          <c:w val="0.97826"/>
          <c:h val="0.876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 (sample data)</c:v>
                </c:pt>
              </c:strCache>
            </c:strRef>
          </c:tx>
          <c:spPr>
            <a:solidFill>
              <a:srgbClr val="E30613"/>
            </a:solidFill>
            <a:ln>
              <a:noFill/>
            </a:ln>
          </c:spPr>
          <c:dPt>
            <c:idx val="5"/>
            <c:spPr>
              <a:solidFill>
                <a:srgbClr val="111111"/>
              </a:solidFill>
              <a:ln>
                <a:noFill/>
              </a:ln>
            </c:spPr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98.2</c:v>
                </c:pt>
                <c:pt idx="1">
                  <c:v>31.8</c:v>
                </c:pt>
                <c:pt idx="2">
                  <c:v>43.0</c:v>
                </c:pt>
                <c:pt idx="3">
                  <c:v>81.1</c:v>
                </c:pt>
                <c:pt idx="4">
                  <c:v>93.7</c:v>
                </c:pt>
                <c:pt idx="5">
                  <c:v>100.0</c:v>
                </c:pt>
              </c:numCache>
            </c:numRef>
          </c:val>
        </c:ser>
        <c:gapWidth val="36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9050">
            <a:solidFill>
              <a:srgbClr val="111111"/>
            </a:solidFill>
          </a:ln>
        </c:spPr>
        <c:txPr>
          <a:bodyPr/>
          <a:lstStyle/>
          <a:p>
            <a:pPr>
              <a:defRPr sz="1500" b="0">
                <a:solidFill>
                  <a:srgbClr val="111111"/>
                </a:solidFill>
                <a:latin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0.0"/>
          <c:min val="0.0"/>
        </c:scaling>
        <c:delete/>
        <c:axPos val="l"/>
        <c:majorTickMark val="out"/>
        <c:minorTickMark val="none"/>
        <c:tickLblPos val="none"/>
        <c:spPr>
          <a:ln>
            <a:noFill/>
          </a:ln>
        </c:sp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ACADEMIC"/>
          <p:cNvSpPr txBox="1"/>
          <p:nvPr/>
        </p:nvSpPr>
        <p:spPr>
          <a:xfrm>
            <a:off x="952500" y="1133475"/>
            <a:ext cx="131229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ACADEMIC</a:t>
            </a:r>
          </a:p>
        </p:txBody>
      </p:sp>
      <p:sp>
        <p:nvSpPr>
          <p:cNvPr id="5" name="Text: Neural Networks"/>
          <p:cNvSpPr txBox="1"/>
          <p:nvPr/>
        </p:nvSpPr>
        <p:spPr>
          <a:xfrm>
            <a:off x="952500" y="1658723"/>
            <a:ext cx="10662285" cy="15010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350" b="1" i="0" spc="-415">
                <a:solidFill>
                  <a:srgbClr val="111111"/>
                </a:solidFill>
                <a:latin typeface="Arial"/>
                <a:ea typeface="Arial"/>
                <a:cs typeface="Arial"/>
              </a:rPr>
              <a:t>Neural Networks</a:t>
            </a:r>
          </a:p>
        </p:txBody>
      </p:sp>
      <p:sp>
        <p:nvSpPr>
          <p:cNvPr id="6" name="Text: Research group meeting"/>
          <p:cNvSpPr txBox="1"/>
          <p:nvPr/>
        </p:nvSpPr>
        <p:spPr>
          <a:xfrm>
            <a:off x="952500" y="3866007"/>
            <a:ext cx="3709757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Research group meeting</a:t>
            </a:r>
          </a:p>
        </p:txBody>
      </p:sp>
      <p:sp>
        <p:nvSpPr>
          <p:cNvPr id="7" name="Text: Presented by Aditya Rao · Octo"/>
          <p:cNvSpPr txBox="1"/>
          <p:nvPr/>
        </p:nvSpPr>
        <p:spPr>
          <a:xfrm>
            <a:off x="952500" y="5895975"/>
            <a:ext cx="481646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Presented by Aditya Rao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2192000" cy="3810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1524000"/>
            <a:ext cx="12192000" cy="3810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2286000"/>
            <a:ext cx="12192000" cy="3810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3048000"/>
            <a:ext cx="12192000" cy="3810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3810000"/>
            <a:ext cx="12192000" cy="3810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0" y="4572000"/>
            <a:ext cx="12192000" cy="3810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0" y="5334000"/>
            <a:ext cx="12192000" cy="3810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6096000"/>
            <a:ext cx="12192000" cy="3810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901440" y="1234440"/>
            <a:ext cx="4389120" cy="4389120"/>
          </a:xfrm>
          <a:prstGeom prst="ellipse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4953000"/>
            <a:ext cx="12192000" cy="1905000"/>
          </a:xfrm>
          <a:prstGeom prst="rect">
            <a:avLst/>
          </a:prstGeom>
          <a:solidFill>
            <a:srgbClr val="000000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: Results"/>
          <p:cNvSpPr txBox="1"/>
          <p:nvPr/>
        </p:nvSpPr>
        <p:spPr>
          <a:xfrm>
            <a:off x="952500" y="5255514"/>
            <a:ext cx="2460446" cy="7048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Results</a:t>
            </a:r>
          </a:p>
        </p:txBody>
      </p:sp>
      <p:sp>
        <p:nvSpPr>
          <p:cNvPr id="18" name="Text: Research group meeting"/>
          <p:cNvSpPr txBox="1"/>
          <p:nvPr/>
        </p:nvSpPr>
        <p:spPr>
          <a:xfrm>
            <a:off x="952500" y="6061138"/>
            <a:ext cx="3021321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Research group meeting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COMPARISON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COMPARISON</a:t>
            </a:r>
          </a:p>
        </p:txBody>
      </p:sp>
      <p:sp>
        <p:nvSpPr>
          <p:cNvPr id="6" name="Text: Before / after"/>
          <p:cNvSpPr txBox="1"/>
          <p:nvPr/>
        </p:nvSpPr>
        <p:spPr>
          <a:xfrm>
            <a:off x="952500" y="1185672"/>
            <a:ext cx="4269111" cy="7905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 spc="-216">
                <a:solidFill>
                  <a:srgbClr val="111111"/>
                </a:solidFill>
                <a:latin typeface="Arial"/>
                <a:ea typeface="Arial"/>
                <a:cs typeface="Arial"/>
              </a:rPr>
              <a:t>Before / after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525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E2DFD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Today"/>
          <p:cNvSpPr txBox="1"/>
          <p:nvPr/>
        </p:nvSpPr>
        <p:spPr>
          <a:xfrm>
            <a:off x="1238250" y="2735961"/>
            <a:ext cx="1120901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Today</a:t>
            </a:r>
          </a:p>
        </p:txBody>
      </p:sp>
      <p:sp>
        <p:nvSpPr>
          <p:cNvPr id="9" name="Text: ✕ Recap"/>
          <p:cNvSpPr txBox="1"/>
          <p:nvPr/>
        </p:nvSpPr>
        <p:spPr>
          <a:xfrm>
            <a:off x="1238250" y="3489388"/>
            <a:ext cx="1105562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✕ Recap</a:t>
            </a:r>
          </a:p>
        </p:txBody>
      </p:sp>
      <p:sp>
        <p:nvSpPr>
          <p:cNvPr id="10" name="Text: ✕ Experiments"/>
          <p:cNvSpPr txBox="1"/>
          <p:nvPr/>
        </p:nvSpPr>
        <p:spPr>
          <a:xfrm>
            <a:off x="1238250" y="4060888"/>
            <a:ext cx="1832123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✕ Experiments</a:t>
            </a:r>
          </a:p>
        </p:txBody>
      </p:sp>
      <p:sp>
        <p:nvSpPr>
          <p:cNvPr id="11" name="Text: ✕ Results"/>
          <p:cNvSpPr txBox="1"/>
          <p:nvPr/>
        </p:nvSpPr>
        <p:spPr>
          <a:xfrm>
            <a:off x="1238250" y="4632388"/>
            <a:ext cx="1226468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✕ Results</a:t>
            </a:r>
          </a:p>
        </p:txBody>
      </p:sp>
      <p:sp>
        <p:nvSpPr>
          <p:cNvPr id="12" name="Text: ✕ Next"/>
          <p:cNvSpPr txBox="1"/>
          <p:nvPr/>
        </p:nvSpPr>
        <p:spPr>
          <a:xfrm>
            <a:off x="1238250" y="5203888"/>
            <a:ext cx="878224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✕ Next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With us"/>
          <p:cNvSpPr txBox="1"/>
          <p:nvPr/>
        </p:nvSpPr>
        <p:spPr>
          <a:xfrm>
            <a:off x="6381750" y="2735961"/>
            <a:ext cx="1396603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With us</a:t>
            </a:r>
          </a:p>
        </p:txBody>
      </p:sp>
      <p:sp>
        <p:nvSpPr>
          <p:cNvPr id="15" name="Text: ✓ Recap"/>
          <p:cNvSpPr txBox="1"/>
          <p:nvPr/>
        </p:nvSpPr>
        <p:spPr>
          <a:xfrm>
            <a:off x="6381750" y="3489388"/>
            <a:ext cx="1105562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✓ Recap</a:t>
            </a:r>
          </a:p>
        </p:txBody>
      </p:sp>
      <p:sp>
        <p:nvSpPr>
          <p:cNvPr id="16" name="Text: ✓ Experiments"/>
          <p:cNvSpPr txBox="1"/>
          <p:nvPr/>
        </p:nvSpPr>
        <p:spPr>
          <a:xfrm>
            <a:off x="6381750" y="4060888"/>
            <a:ext cx="1832123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✓ Experiments</a:t>
            </a:r>
          </a:p>
        </p:txBody>
      </p:sp>
      <p:sp>
        <p:nvSpPr>
          <p:cNvPr id="17" name="Text: ✓ Results"/>
          <p:cNvSpPr txBox="1"/>
          <p:nvPr/>
        </p:nvSpPr>
        <p:spPr>
          <a:xfrm>
            <a:off x="6381750" y="4632388"/>
            <a:ext cx="1226468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✓ Results</a:t>
            </a:r>
          </a:p>
        </p:txBody>
      </p:sp>
      <p:sp>
        <p:nvSpPr>
          <p:cNvPr id="18" name="Text: ✓ Next"/>
          <p:cNvSpPr txBox="1"/>
          <p:nvPr/>
        </p:nvSpPr>
        <p:spPr>
          <a:xfrm>
            <a:off x="6381750" y="5203888"/>
            <a:ext cx="878224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✓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DATA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DATA</a:t>
            </a:r>
          </a:p>
        </p:txBody>
      </p:sp>
      <p:sp>
        <p:nvSpPr>
          <p:cNvPr id="6" name="Text: Loss over epochs"/>
          <p:cNvSpPr txBox="1"/>
          <p:nvPr/>
        </p:nvSpPr>
        <p:spPr>
          <a:xfrm>
            <a:off x="952500" y="1289685"/>
            <a:ext cx="4981254" cy="6619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500" b="1" i="0" spc="-180">
                <a:solidFill>
                  <a:srgbClr val="111111"/>
                </a:solidFill>
                <a:latin typeface="Arial"/>
                <a:ea typeface="Arial"/>
                <a:cs typeface="Arial"/>
              </a:rPr>
              <a:t>Loss over epochs</a:t>
            </a:r>
          </a:p>
        </p:txBody>
      </p:sp>
      <p:graphicFrame>
        <p:nvGraphicFramePr>
          <p:cNvPr id="7" name="Bar chart (sample data)"/>
          <p:cNvGraphicFramePr>
            <a:graphicFrameLocks noGrp="1"/>
          </p:cNvGraphicFramePr>
          <p:nvPr/>
        </p:nvGraphicFramePr>
        <p:xfrm>
          <a:off x="666750" y="2502218"/>
          <a:ext cx="8763000" cy="377475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: Sample data —"/>
          <p:cNvSpPr txBox="1"/>
          <p:nvPr/>
        </p:nvSpPr>
        <p:spPr>
          <a:xfrm>
            <a:off x="9566697" y="2276475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Sample data —</a:t>
            </a:r>
          </a:p>
        </p:txBody>
      </p:sp>
      <p:sp>
        <p:nvSpPr>
          <p:cNvPr id="9" name="Text: replace with yours"/>
          <p:cNvSpPr txBox="1"/>
          <p:nvPr/>
        </p:nvSpPr>
        <p:spPr>
          <a:xfrm>
            <a:off x="8937965" y="2543175"/>
            <a:ext cx="230153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replace with yours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5" name="Text: “"/>
          <p:cNvSpPr txBox="1"/>
          <p:nvPr/>
        </p:nvSpPr>
        <p:spPr>
          <a:xfrm>
            <a:off x="857250" y="-242888"/>
            <a:ext cx="1351880" cy="38481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0" i="0">
                <a:solidFill>
                  <a:srgbClr val="E30613"/>
                </a:solidFill>
                <a:latin typeface="Playfair Display"/>
                <a:ea typeface="Playfair Display"/>
                <a:cs typeface="Playfair Display"/>
              </a:rPr>
              <a:t>“</a:t>
            </a:r>
          </a:p>
        </p:txBody>
      </p:sp>
      <p:sp>
        <p:nvSpPr>
          <p:cNvPr id="6" name="Text: Make it work, then make it"/>
          <p:cNvSpPr txBox="1"/>
          <p:nvPr/>
        </p:nvSpPr>
        <p:spPr>
          <a:xfrm>
            <a:off x="952500" y="2837878"/>
            <a:ext cx="7609125" cy="7731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50" b="0" i="1">
                <a:solidFill>
                  <a:srgbClr val="111111"/>
                </a:solidFill>
                <a:latin typeface="Georgia"/>
                <a:ea typeface="Georgia"/>
                <a:cs typeface="Georgia"/>
              </a:rPr>
              <a:t>Make it work, then make it</a:t>
            </a:r>
          </a:p>
        </p:txBody>
      </p:sp>
      <p:sp>
        <p:nvSpPr>
          <p:cNvPr id="7" name="Text: simple."/>
          <p:cNvSpPr txBox="1"/>
          <p:nvPr/>
        </p:nvSpPr>
        <p:spPr>
          <a:xfrm>
            <a:off x="952500" y="3500818"/>
            <a:ext cx="2036182" cy="7731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50" b="0" i="1">
                <a:solidFill>
                  <a:srgbClr val="111111"/>
                </a:solidFill>
                <a:latin typeface="Georgia"/>
                <a:ea typeface="Georgia"/>
                <a:cs typeface="Georgia"/>
              </a:rPr>
              <a:t>simple.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COMPARISON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COMPARISON</a:t>
            </a:r>
          </a:p>
        </p:txBody>
      </p:sp>
      <p:sp>
        <p:nvSpPr>
          <p:cNvPr id="6" name="Text: Before / after"/>
          <p:cNvSpPr txBox="1"/>
          <p:nvPr/>
        </p:nvSpPr>
        <p:spPr>
          <a:xfrm>
            <a:off x="952500" y="1185672"/>
            <a:ext cx="4269111" cy="7905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 spc="-216">
                <a:solidFill>
                  <a:srgbClr val="111111"/>
                </a:solidFill>
                <a:latin typeface="Arial"/>
                <a:ea typeface="Arial"/>
                <a:cs typeface="Arial"/>
              </a:rPr>
              <a:t>Before / after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525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E2DFD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Today"/>
          <p:cNvSpPr txBox="1"/>
          <p:nvPr/>
        </p:nvSpPr>
        <p:spPr>
          <a:xfrm>
            <a:off x="1238250" y="2735961"/>
            <a:ext cx="1120901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Today</a:t>
            </a:r>
          </a:p>
        </p:txBody>
      </p:sp>
      <p:sp>
        <p:nvSpPr>
          <p:cNvPr id="9" name="Text: ✕ Recap"/>
          <p:cNvSpPr txBox="1"/>
          <p:nvPr/>
        </p:nvSpPr>
        <p:spPr>
          <a:xfrm>
            <a:off x="1238250" y="3489388"/>
            <a:ext cx="1105562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✕ Recap</a:t>
            </a:r>
          </a:p>
        </p:txBody>
      </p:sp>
      <p:sp>
        <p:nvSpPr>
          <p:cNvPr id="10" name="Text: ✕ Experiments"/>
          <p:cNvSpPr txBox="1"/>
          <p:nvPr/>
        </p:nvSpPr>
        <p:spPr>
          <a:xfrm>
            <a:off x="1238250" y="4060888"/>
            <a:ext cx="1832123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✕ Experiments</a:t>
            </a:r>
          </a:p>
        </p:txBody>
      </p:sp>
      <p:sp>
        <p:nvSpPr>
          <p:cNvPr id="11" name="Text: ✕ Results"/>
          <p:cNvSpPr txBox="1"/>
          <p:nvPr/>
        </p:nvSpPr>
        <p:spPr>
          <a:xfrm>
            <a:off x="1238250" y="4632388"/>
            <a:ext cx="1226468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✕ Results</a:t>
            </a:r>
          </a:p>
        </p:txBody>
      </p:sp>
      <p:sp>
        <p:nvSpPr>
          <p:cNvPr id="12" name="Text: ✕ Next"/>
          <p:cNvSpPr txBox="1"/>
          <p:nvPr/>
        </p:nvSpPr>
        <p:spPr>
          <a:xfrm>
            <a:off x="1238250" y="5203888"/>
            <a:ext cx="878224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✕ Next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With us"/>
          <p:cNvSpPr txBox="1"/>
          <p:nvPr/>
        </p:nvSpPr>
        <p:spPr>
          <a:xfrm>
            <a:off x="6381750" y="2735961"/>
            <a:ext cx="1396603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With us</a:t>
            </a:r>
          </a:p>
        </p:txBody>
      </p:sp>
      <p:sp>
        <p:nvSpPr>
          <p:cNvPr id="15" name="Text: ✓ Recap"/>
          <p:cNvSpPr txBox="1"/>
          <p:nvPr/>
        </p:nvSpPr>
        <p:spPr>
          <a:xfrm>
            <a:off x="6381750" y="3489388"/>
            <a:ext cx="1105562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✓ Recap</a:t>
            </a:r>
          </a:p>
        </p:txBody>
      </p:sp>
      <p:sp>
        <p:nvSpPr>
          <p:cNvPr id="16" name="Text: ✓ Experiments"/>
          <p:cNvSpPr txBox="1"/>
          <p:nvPr/>
        </p:nvSpPr>
        <p:spPr>
          <a:xfrm>
            <a:off x="6381750" y="4060888"/>
            <a:ext cx="1832123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✓ Experiments</a:t>
            </a:r>
          </a:p>
        </p:txBody>
      </p:sp>
      <p:sp>
        <p:nvSpPr>
          <p:cNvPr id="17" name="Text: ✓ Results"/>
          <p:cNvSpPr txBox="1"/>
          <p:nvPr/>
        </p:nvSpPr>
        <p:spPr>
          <a:xfrm>
            <a:off x="6381750" y="4632388"/>
            <a:ext cx="1226468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✓ Results</a:t>
            </a:r>
          </a:p>
        </p:txBody>
      </p:sp>
      <p:sp>
        <p:nvSpPr>
          <p:cNvPr id="18" name="Text: ✓ Next"/>
          <p:cNvSpPr txBox="1"/>
          <p:nvPr/>
        </p:nvSpPr>
        <p:spPr>
          <a:xfrm>
            <a:off x="6381750" y="5203888"/>
            <a:ext cx="878224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✓ Next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6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06</a:t>
            </a:r>
          </a:p>
        </p:txBody>
      </p:sp>
      <p:sp>
        <p:nvSpPr>
          <p:cNvPr id="5" name="Text: Thank you"/>
          <p:cNvSpPr txBox="1"/>
          <p:nvPr/>
        </p:nvSpPr>
        <p:spPr>
          <a:xfrm>
            <a:off x="952500" y="2059305"/>
            <a:ext cx="8864346" cy="19478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0" b="1" i="0" spc="-541">
                <a:solidFill>
                  <a:srgbClr val="111111"/>
                </a:solidFill>
                <a:latin typeface="Arial"/>
                <a:ea typeface="Arial"/>
                <a:cs typeface="Arial"/>
              </a:rPr>
              <a:t>Thank you</a:t>
            </a:r>
          </a:p>
        </p:txBody>
      </p:sp>
      <p:sp>
        <p:nvSpPr>
          <p:cNvPr id="6" name="Text: Questions? Let’s talk."/>
          <p:cNvSpPr txBox="1"/>
          <p:nvPr/>
        </p:nvSpPr>
        <p:spPr>
          <a:xfrm>
            <a:off x="952500" y="4164711"/>
            <a:ext cx="3637465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Questions? Let’s talk.</a:t>
            </a:r>
          </a:p>
        </p:txBody>
      </p:sp>
      <p:sp>
        <p:nvSpPr>
          <p:cNvPr id="7" name="Text: yourname@yourdomain.com · +91 "/>
          <p:cNvSpPr txBox="1"/>
          <p:nvPr/>
        </p:nvSpPr>
        <p:spPr>
          <a:xfrm>
            <a:off x="952500" y="5093970"/>
            <a:ext cx="6224821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0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yourname@yourdomain.com · +91 98765 43210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Neural Networks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