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500" y="1524000"/>
            <a:ext cx="95250" cy="2857500"/>
          </a:xfrm>
          <a:prstGeom prst="rect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EED DECK · 2026"/>
          <p:cNvSpPr txBox="1"/>
          <p:nvPr/>
        </p:nvSpPr>
        <p:spPr>
          <a:xfrm>
            <a:off x="952500" y="1133475"/>
            <a:ext cx="258649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SEED DECK · 2026</a:t>
            </a:r>
          </a:p>
        </p:txBody>
      </p:sp>
      <p:sp>
        <p:nvSpPr>
          <p:cNvPr id="5" name="Text: GHAR KITCHEN"/>
          <p:cNvSpPr txBox="1"/>
          <p:nvPr/>
        </p:nvSpPr>
        <p:spPr>
          <a:xfrm>
            <a:off x="952500" y="1516538"/>
            <a:ext cx="9845040" cy="171121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050" b="1" i="0" spc="-201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GHAR KITCHEN</a:t>
            </a:r>
          </a:p>
        </p:txBody>
      </p:sp>
      <p:sp>
        <p:nvSpPr>
          <p:cNvPr id="6" name="Text: Cloud kitchen for regional foo"/>
          <p:cNvSpPr txBox="1"/>
          <p:nvPr/>
        </p:nvSpPr>
        <p:spPr>
          <a:xfrm>
            <a:off x="952500" y="3823335"/>
            <a:ext cx="6275120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Cloud kitchen for regional food</a:t>
            </a:r>
          </a:p>
        </p:txBody>
      </p:sp>
      <p:sp>
        <p:nvSpPr>
          <p:cNvPr id="7" name="Text: Presented by Farhan Ali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Presented by Farhan Ali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5" name="Text: 40+"/>
          <p:cNvSpPr txBox="1"/>
          <p:nvPr/>
        </p:nvSpPr>
        <p:spPr>
          <a:xfrm>
            <a:off x="895350" y="1476375"/>
            <a:ext cx="5319497" cy="38052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40+</a:t>
            </a:r>
          </a:p>
        </p:txBody>
      </p:sp>
      <p:sp>
        <p:nvSpPr>
          <p:cNvPr id="6" name="Text: Orders by cuisine (pilot)."/>
          <p:cNvSpPr txBox="1"/>
          <p:nvPr/>
        </p:nvSpPr>
        <p:spPr>
          <a:xfrm>
            <a:off x="952500" y="4993958"/>
            <a:ext cx="5596090" cy="4481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Orders by cuisine (pilot).</a:t>
            </a:r>
          </a:p>
        </p:txBody>
      </p:sp>
      <p:sp>
        <p:nvSpPr>
          <p:cNvPr id="7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PLAN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PLAN</a:t>
            </a:r>
          </a:p>
        </p:txBody>
      </p:sp>
      <p:sp>
        <p:nvSpPr>
          <p:cNvPr id="5" name="Text: TIMELINE"/>
          <p:cNvSpPr txBox="1"/>
          <p:nvPr/>
        </p:nvSpPr>
        <p:spPr>
          <a:xfrm>
            <a:off x="952500" y="1009650"/>
            <a:ext cx="3927872" cy="10287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-12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TIMELINE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52500" y="4000500"/>
            <a:ext cx="10287000" cy="0"/>
          </a:xfrm>
          <a:prstGeom prst="line">
            <a:avLst/>
          </a:prstGeom>
          <a:ln w="28575">
            <a:solidFill>
              <a:srgbClr val="F3EEFE"/>
            </a:solidFill>
          </a:ln>
        </p:spPr>
      </p:cxnSp>
      <p:sp>
        <p:nvSpPr>
          <p:cNvPr id="7" name="Oval 6"/>
          <p:cNvSpPr/>
          <p:nvPr/>
        </p:nvSpPr>
        <p:spPr>
          <a:xfrm>
            <a:off x="895350" y="3829050"/>
            <a:ext cx="342900" cy="342900"/>
          </a:xfrm>
          <a:prstGeom prst="ellipse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PHASE 1"/>
          <p:cNvSpPr txBox="1"/>
          <p:nvPr/>
        </p:nvSpPr>
        <p:spPr>
          <a:xfrm>
            <a:off x="952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PHASE 1</a:t>
            </a:r>
          </a:p>
        </p:txBody>
      </p:sp>
      <p:sp>
        <p:nvSpPr>
          <p:cNvPr id="9" name="Text: Insight"/>
          <p:cNvSpPr txBox="1"/>
          <p:nvPr/>
        </p:nvSpPr>
        <p:spPr>
          <a:xfrm>
            <a:off x="952500" y="4271962"/>
            <a:ext cx="135843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Insight</a:t>
            </a:r>
          </a:p>
        </p:txBody>
      </p:sp>
      <p:sp>
        <p:nvSpPr>
          <p:cNvPr id="10" name="Text: Weeks 1–2"/>
          <p:cNvSpPr txBox="1"/>
          <p:nvPr/>
        </p:nvSpPr>
        <p:spPr>
          <a:xfrm>
            <a:off x="952500" y="4705350"/>
            <a:ext cx="1169817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Weeks 1–2</a:t>
            </a:r>
          </a:p>
        </p:txBody>
      </p:sp>
      <p:sp>
        <p:nvSpPr>
          <p:cNvPr id="11" name="Oval 10"/>
          <p:cNvSpPr/>
          <p:nvPr/>
        </p:nvSpPr>
        <p:spPr>
          <a:xfrm>
            <a:off x="3752850" y="3829050"/>
            <a:ext cx="342900" cy="342900"/>
          </a:xfrm>
          <a:prstGeom prst="ellipse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PHASE 2"/>
          <p:cNvSpPr txBox="1"/>
          <p:nvPr/>
        </p:nvSpPr>
        <p:spPr>
          <a:xfrm>
            <a:off x="3810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PHASE 2</a:t>
            </a:r>
          </a:p>
        </p:txBody>
      </p:sp>
      <p:sp>
        <p:nvSpPr>
          <p:cNvPr id="13" name="Text: Menu"/>
          <p:cNvSpPr txBox="1"/>
          <p:nvPr/>
        </p:nvSpPr>
        <p:spPr>
          <a:xfrm>
            <a:off x="3810000" y="4271962"/>
            <a:ext cx="800189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Menu</a:t>
            </a:r>
          </a:p>
        </p:txBody>
      </p:sp>
      <p:sp>
        <p:nvSpPr>
          <p:cNvPr id="14" name="Text: Weeks 3–5"/>
          <p:cNvSpPr txBox="1"/>
          <p:nvPr/>
        </p:nvSpPr>
        <p:spPr>
          <a:xfrm>
            <a:off x="3810000" y="4705350"/>
            <a:ext cx="1169817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Weeks 3–5</a:t>
            </a:r>
          </a:p>
        </p:txBody>
      </p:sp>
      <p:sp>
        <p:nvSpPr>
          <p:cNvPr id="15" name="Oval 14"/>
          <p:cNvSpPr/>
          <p:nvPr/>
        </p:nvSpPr>
        <p:spPr>
          <a:xfrm>
            <a:off x="6610350" y="3829050"/>
            <a:ext cx="342900" cy="342900"/>
          </a:xfrm>
          <a:prstGeom prst="ellipse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PHASE 3"/>
          <p:cNvSpPr txBox="1"/>
          <p:nvPr/>
        </p:nvSpPr>
        <p:spPr>
          <a:xfrm>
            <a:off x="6667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PHASE 3</a:t>
            </a:r>
          </a:p>
        </p:txBody>
      </p:sp>
      <p:sp>
        <p:nvSpPr>
          <p:cNvPr id="17" name="Text: Ops"/>
          <p:cNvSpPr txBox="1"/>
          <p:nvPr/>
        </p:nvSpPr>
        <p:spPr>
          <a:xfrm>
            <a:off x="6667500" y="4271962"/>
            <a:ext cx="62871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Ops</a:t>
            </a:r>
          </a:p>
        </p:txBody>
      </p:sp>
      <p:sp>
        <p:nvSpPr>
          <p:cNvPr id="18" name="Text: Weeks 6–8"/>
          <p:cNvSpPr txBox="1"/>
          <p:nvPr/>
        </p:nvSpPr>
        <p:spPr>
          <a:xfrm>
            <a:off x="6667500" y="4705350"/>
            <a:ext cx="1169817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Weeks 6–8</a:t>
            </a:r>
          </a:p>
        </p:txBody>
      </p:sp>
      <p:sp>
        <p:nvSpPr>
          <p:cNvPr id="19" name="Oval 18"/>
          <p:cNvSpPr/>
          <p:nvPr/>
        </p:nvSpPr>
        <p:spPr>
          <a:xfrm>
            <a:off x="9467850" y="3829050"/>
            <a:ext cx="342900" cy="342900"/>
          </a:xfrm>
          <a:prstGeom prst="ellipse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PHASE 4"/>
          <p:cNvSpPr txBox="1"/>
          <p:nvPr/>
        </p:nvSpPr>
        <p:spPr>
          <a:xfrm>
            <a:off x="9525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PHASE 4</a:t>
            </a:r>
          </a:p>
        </p:txBody>
      </p:sp>
      <p:sp>
        <p:nvSpPr>
          <p:cNvPr id="21" name="Text: The ask"/>
          <p:cNvSpPr txBox="1"/>
          <p:nvPr/>
        </p:nvSpPr>
        <p:spPr>
          <a:xfrm>
            <a:off x="9525000" y="4271962"/>
            <a:ext cx="1358437" cy="39766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The ask</a:t>
            </a:r>
          </a:p>
        </p:txBody>
      </p:sp>
      <p:sp>
        <p:nvSpPr>
          <p:cNvPr id="22" name="Text: Week 9+"/>
          <p:cNvSpPr txBox="1"/>
          <p:nvPr/>
        </p:nvSpPr>
        <p:spPr>
          <a:xfrm>
            <a:off x="9525000" y="4705350"/>
            <a:ext cx="91832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Week 9+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5" name="Text: HOW THE PARTS CONNECT"/>
          <p:cNvSpPr txBox="1"/>
          <p:nvPr/>
        </p:nvSpPr>
        <p:spPr>
          <a:xfrm>
            <a:off x="952500" y="1148773"/>
            <a:ext cx="8487156" cy="8531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950" b="1" i="0" spc="-99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HOW THE PARTS CONNECT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sp>
        <p:nvSpPr>
          <p:cNvPr id="10" name="Oval 9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Insight"/>
          <p:cNvSpPr txBox="1"/>
          <p:nvPr/>
        </p:nvSpPr>
        <p:spPr>
          <a:xfrm>
            <a:off x="2596065" y="3855720"/>
            <a:ext cx="1094370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Insight</a:t>
            </a:r>
          </a:p>
        </p:txBody>
      </p:sp>
      <p:sp>
        <p:nvSpPr>
          <p:cNvPr id="12" name="Oval 11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FF4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Menu"/>
          <p:cNvSpPr txBox="1"/>
          <p:nvPr/>
        </p:nvSpPr>
        <p:spPr>
          <a:xfrm>
            <a:off x="5764494" y="2903220"/>
            <a:ext cx="66301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Menu</a:t>
            </a:r>
          </a:p>
        </p:txBody>
      </p:sp>
      <p:sp>
        <p:nvSpPr>
          <p:cNvPr id="14" name="Oval 13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5B3BA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Ops"/>
          <p:cNvSpPr txBox="1"/>
          <p:nvPr/>
        </p:nvSpPr>
        <p:spPr>
          <a:xfrm>
            <a:off x="5833083" y="5189220"/>
            <a:ext cx="525834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Ops</a:t>
            </a:r>
          </a:p>
        </p:txBody>
      </p:sp>
      <p:sp>
        <p:nvSpPr>
          <p:cNvPr id="16" name="Oval 15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F3EEF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The ask"/>
          <p:cNvSpPr txBox="1"/>
          <p:nvPr/>
        </p:nvSpPr>
        <p:spPr>
          <a:xfrm>
            <a:off x="8501565" y="3855720"/>
            <a:ext cx="1094370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The ask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THANK YOU"/>
          <p:cNvSpPr txBox="1"/>
          <p:nvPr/>
        </p:nvSpPr>
        <p:spPr>
          <a:xfrm>
            <a:off x="952500" y="1764555"/>
            <a:ext cx="10222230" cy="23598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900" b="1" i="0" spc="-278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THANK YOU</a:t>
            </a:r>
          </a:p>
        </p:txBody>
      </p:sp>
      <p:sp>
        <p:nvSpPr>
          <p:cNvPr id="5" name="Text: Questions? Let’s talk."/>
          <p:cNvSpPr txBox="1"/>
          <p:nvPr/>
        </p:nvSpPr>
        <p:spPr>
          <a:xfrm>
            <a:off x="952500" y="4116705"/>
            <a:ext cx="5017656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Questions? Let’s talk.</a:t>
            </a:r>
          </a:p>
        </p:txBody>
      </p:sp>
      <p:sp>
        <p:nvSpPr>
          <p:cNvPr id="6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30A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609600" y="0"/>
                </a:moveTo>
                <a:lnTo>
                  <a:pt x="609600" y="6858000"/>
                </a:lnTo>
                <a:moveTo>
                  <a:pt x="1219200" y="0"/>
                </a:moveTo>
                <a:lnTo>
                  <a:pt x="1219200" y="6858000"/>
                </a:lnTo>
                <a:moveTo>
                  <a:pt x="1828800" y="0"/>
                </a:moveTo>
                <a:lnTo>
                  <a:pt x="1828800" y="6858000"/>
                </a:lnTo>
                <a:moveTo>
                  <a:pt x="2438400" y="0"/>
                </a:moveTo>
                <a:lnTo>
                  <a:pt x="24384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657600" y="0"/>
                </a:moveTo>
                <a:lnTo>
                  <a:pt x="3657600" y="6858000"/>
                </a:lnTo>
                <a:moveTo>
                  <a:pt x="4267200" y="0"/>
                </a:moveTo>
                <a:lnTo>
                  <a:pt x="4267200" y="6858000"/>
                </a:lnTo>
                <a:moveTo>
                  <a:pt x="4876800" y="0"/>
                </a:moveTo>
                <a:lnTo>
                  <a:pt x="4876800" y="6858000"/>
                </a:lnTo>
                <a:moveTo>
                  <a:pt x="5486400" y="0"/>
                </a:moveTo>
                <a:lnTo>
                  <a:pt x="54864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705600" y="0"/>
                </a:moveTo>
                <a:lnTo>
                  <a:pt x="6705600" y="6858000"/>
                </a:lnTo>
                <a:moveTo>
                  <a:pt x="7315200" y="0"/>
                </a:moveTo>
                <a:lnTo>
                  <a:pt x="7315200" y="6858000"/>
                </a:lnTo>
                <a:moveTo>
                  <a:pt x="7924800" y="0"/>
                </a:moveTo>
                <a:lnTo>
                  <a:pt x="7924800" y="6858000"/>
                </a:lnTo>
                <a:moveTo>
                  <a:pt x="8534400" y="0"/>
                </a:moveTo>
                <a:lnTo>
                  <a:pt x="85344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753600" y="0"/>
                </a:moveTo>
                <a:lnTo>
                  <a:pt x="9753600" y="6858000"/>
                </a:lnTo>
                <a:moveTo>
                  <a:pt x="10363200" y="0"/>
                </a:moveTo>
                <a:lnTo>
                  <a:pt x="10363200" y="6858000"/>
                </a:lnTo>
                <a:moveTo>
                  <a:pt x="10972800" y="0"/>
                </a:moveTo>
                <a:lnTo>
                  <a:pt x="10972800" y="6858000"/>
                </a:lnTo>
                <a:moveTo>
                  <a:pt x="11582400" y="0"/>
                </a:moveTo>
                <a:lnTo>
                  <a:pt x="115824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609600"/>
                </a:moveTo>
                <a:lnTo>
                  <a:pt x="12192000" y="609600"/>
                </a:lnTo>
                <a:moveTo>
                  <a:pt x="0" y="1219200"/>
                </a:moveTo>
                <a:lnTo>
                  <a:pt x="12192000" y="12192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438400"/>
                </a:moveTo>
                <a:lnTo>
                  <a:pt x="12192000" y="24384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267200"/>
                </a:moveTo>
                <a:lnTo>
                  <a:pt x="12192000" y="4267200"/>
                </a:lnTo>
                <a:moveTo>
                  <a:pt x="0" y="4876800"/>
                </a:moveTo>
                <a:lnTo>
                  <a:pt x="12192000" y="4876800"/>
                </a:lnTo>
                <a:moveTo>
                  <a:pt x="0" y="5486400"/>
                </a:moveTo>
                <a:lnTo>
                  <a:pt x="12192000" y="54864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705600"/>
                </a:moveTo>
                <a:lnTo>
                  <a:pt x="12192000" y="6705600"/>
                </a:lnTo>
              </a:path>
            </a:pathLst>
          </a:custGeom>
          <a:noFill/>
          <a:ln w="9525">
            <a:solidFill>
              <a:srgbClr val="8B5CFF">
                <a:alpha val="12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577A8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8B5CFF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5" name="Text: HOW THE PARTS CONNECT"/>
          <p:cNvSpPr txBox="1"/>
          <p:nvPr/>
        </p:nvSpPr>
        <p:spPr>
          <a:xfrm>
            <a:off x="952500" y="1148773"/>
            <a:ext cx="8487156" cy="8531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950" b="1" i="0" spc="-99">
                <a:solidFill>
                  <a:srgbClr val="F3EEFE"/>
                </a:solidFill>
                <a:latin typeface="Roboto Mono"/>
                <a:ea typeface="Roboto Mono"/>
                <a:cs typeface="Roboto Mono"/>
              </a:rPr>
              <a:t>HOW THE PARTS CONNECT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F3EEFE">
                <a:alpha val="50000"/>
              </a:srgbClr>
            </a:solidFill>
          </a:ln>
        </p:spPr>
      </p:cxnSp>
      <p:sp>
        <p:nvSpPr>
          <p:cNvPr id="10" name="Oval 9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8B5CF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Insight"/>
          <p:cNvSpPr txBox="1"/>
          <p:nvPr/>
        </p:nvSpPr>
        <p:spPr>
          <a:xfrm>
            <a:off x="2596065" y="3855720"/>
            <a:ext cx="1094370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Insight</a:t>
            </a:r>
          </a:p>
        </p:txBody>
      </p:sp>
      <p:sp>
        <p:nvSpPr>
          <p:cNvPr id="12" name="Oval 11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FF4FD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Menu"/>
          <p:cNvSpPr txBox="1"/>
          <p:nvPr/>
        </p:nvSpPr>
        <p:spPr>
          <a:xfrm>
            <a:off x="5764494" y="2903220"/>
            <a:ext cx="66301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Menu</a:t>
            </a:r>
          </a:p>
        </p:txBody>
      </p:sp>
      <p:sp>
        <p:nvSpPr>
          <p:cNvPr id="14" name="Oval 13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5B3BA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Ops"/>
          <p:cNvSpPr txBox="1"/>
          <p:nvPr/>
        </p:nvSpPr>
        <p:spPr>
          <a:xfrm>
            <a:off x="5833083" y="5189220"/>
            <a:ext cx="525834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Ops</a:t>
            </a:r>
          </a:p>
        </p:txBody>
      </p:sp>
      <p:sp>
        <p:nvSpPr>
          <p:cNvPr id="16" name="Oval 15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F3EEF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The ask"/>
          <p:cNvSpPr txBox="1"/>
          <p:nvPr/>
        </p:nvSpPr>
        <p:spPr>
          <a:xfrm>
            <a:off x="8501565" y="3855720"/>
            <a:ext cx="1094370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The ask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Ghar Kitchen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