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ayout>
        <c:manualLayout>
          <c:layoutTarget val="inner"/>
          <c:xMode val="edge"/>
          <c:yMode val="edge"/>
          <c:x val="0.01087"/>
          <c:y val="0.02818"/>
          <c:w val="0.97826"/>
          <c:h val="0.861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 (sample data)</c:v>
                </c:pt>
              </c:strCache>
            </c:strRef>
          </c:tx>
          <c:spPr>
            <a:solidFill>
              <a:srgbClr val="C9A35B"/>
            </a:solidFill>
            <a:ln>
              <a:noFill/>
            </a:ln>
          </c:spPr>
          <c:dPt>
            <c:idx val="2"/>
            <c:spPr>
              <a:solidFill>
                <a:srgbClr val="8A6A2E"/>
              </a:solidFill>
              <a:ln>
                <a:noFill/>
              </a:ln>
            </c:spPr>
          </c:dPt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38.3</c:v>
                </c:pt>
                <c:pt idx="1">
                  <c:v>52.1</c:v>
                </c:pt>
                <c:pt idx="2">
                  <c:v>100.0</c:v>
                </c:pt>
                <c:pt idx="3">
                  <c:v>80.4</c:v>
                </c:pt>
                <c:pt idx="4">
                  <c:v>87.9</c:v>
                </c:pt>
                <c:pt idx="5">
                  <c:v>79.4</c:v>
                </c:pt>
              </c:numCache>
            </c:numRef>
          </c:val>
        </c:ser>
        <c:gapWidth val="36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9050">
            <a:solidFill>
              <a:srgbClr val="EFE6D2"/>
            </a:solidFill>
          </a:ln>
        </c:spPr>
        <c:txPr>
          <a:bodyPr/>
          <a:lstStyle/>
          <a:p>
            <a:pPr>
              <a:defRPr sz="1500" b="0">
                <a:solidFill>
                  <a:srgbClr val="EFE6D2"/>
                </a:solidFill>
                <a:latin typeface="Lato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00.0"/>
          <c:min val="0.0"/>
        </c:scaling>
        <c:delete/>
        <c:axPos val="l"/>
        <c:majorTickMark val="out"/>
        <c:minorTickMark val="none"/>
        <c:tickLblPos val="none"/>
        <c:spPr>
          <a:ln>
            <a:noFill/>
          </a:ln>
        </c:sp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4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rgbClr val="C9A35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42900" y="0"/>
            <a:ext cx="76200" cy="6858000"/>
          </a:xfrm>
          <a:prstGeom prst="rect">
            <a:avLst/>
          </a:prstGeom>
          <a:solidFill>
            <a:srgbClr val="8A6A2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SEMINAR"/>
          <p:cNvSpPr txBox="1"/>
          <p:nvPr/>
        </p:nvSpPr>
        <p:spPr>
          <a:xfrm>
            <a:off x="952500" y="1133475"/>
            <a:ext cx="1153021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C9A35B"/>
                </a:solidFill>
                <a:latin typeface="Roboto Mono"/>
                <a:ea typeface="Roboto Mono"/>
                <a:cs typeface="Roboto Mono"/>
              </a:rPr>
              <a:t>SEMINAR</a:t>
            </a:r>
          </a:p>
        </p:txBody>
      </p:sp>
      <p:sp>
        <p:nvSpPr>
          <p:cNvPr id="5" name="Text: Space Missions"/>
          <p:cNvSpPr txBox="1"/>
          <p:nvPr/>
        </p:nvSpPr>
        <p:spPr>
          <a:xfrm>
            <a:off x="952500" y="1487114"/>
            <a:ext cx="10144696" cy="16870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0900" b="1" i="0" spc="-109">
                <a:solidFill>
                  <a:srgbClr val="EFE6D2"/>
                </a:solidFill>
                <a:latin typeface="Lato"/>
                <a:ea typeface="Lato"/>
                <a:cs typeface="Lato"/>
              </a:rPr>
              <a:t>Space Missions</a:t>
            </a:r>
          </a:p>
        </p:txBody>
      </p:sp>
      <p:sp>
        <p:nvSpPr>
          <p:cNvPr id="6" name="Text: Astronomy club talk"/>
          <p:cNvSpPr txBox="1"/>
          <p:nvPr/>
        </p:nvSpPr>
        <p:spPr>
          <a:xfrm>
            <a:off x="952500" y="3841623"/>
            <a:ext cx="2970988" cy="38633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EFE6D2"/>
                </a:solidFill>
                <a:latin typeface="Lato"/>
                <a:ea typeface="Lato"/>
                <a:cs typeface="Lato"/>
              </a:rPr>
              <a:t>Astronomy club talk</a:t>
            </a:r>
          </a:p>
        </p:txBody>
      </p:sp>
      <p:sp>
        <p:nvSpPr>
          <p:cNvPr id="7" name="Text: Presented by Priya Sethi · Oct"/>
          <p:cNvSpPr txBox="1"/>
          <p:nvPr/>
        </p:nvSpPr>
        <p:spPr>
          <a:xfrm>
            <a:off x="952500" y="5895975"/>
            <a:ext cx="4942208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7E8496"/>
                </a:solidFill>
                <a:latin typeface="Roboto Mono"/>
                <a:ea typeface="Roboto Mono"/>
                <a:cs typeface="Roboto Mono"/>
              </a:rPr>
              <a:t>Presented by Priya Sethi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4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rgbClr val="C9A35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42900" y="0"/>
            <a:ext cx="76200" cy="6858000"/>
          </a:xfrm>
          <a:prstGeom prst="rect">
            <a:avLst/>
          </a:prstGeom>
          <a:solidFill>
            <a:srgbClr val="8A6A2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7E8496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E6A4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401060" y="1070928"/>
            <a:ext cx="4925695" cy="5109845"/>
          </a:xfrm>
          <a:custGeom>
            <a:avLst/>
            <a:gdLst/>
            <a:ahLst/>
            <a:cxnLst/>
            <a:rect l="0" t="0" r="r" b="b"/>
            <a:pathLst>
              <a:path w="4925695" h="5109845">
                <a:moveTo>
                  <a:pt x="4809490" y="1141730"/>
                </a:moveTo>
                <a:cubicBezTo>
                  <a:pt x="4925695" y="1952625"/>
                  <a:pt x="4805998" y="2613342"/>
                  <a:pt x="4450398" y="3123882"/>
                </a:cubicBezTo>
                <a:cubicBezTo>
                  <a:pt x="4094797" y="3635058"/>
                  <a:pt x="3599497" y="4134485"/>
                  <a:pt x="2964497" y="4622165"/>
                </a:cubicBezTo>
                <a:cubicBezTo>
                  <a:pt x="2328863" y="5109845"/>
                  <a:pt x="1742440" y="5038725"/>
                  <a:pt x="1205230" y="4408805"/>
                </a:cubicBezTo>
                <a:cubicBezTo>
                  <a:pt x="667385" y="3778885"/>
                  <a:pt x="318770" y="3056890"/>
                  <a:pt x="159385" y="2242820"/>
                </a:cubicBezTo>
                <a:cubicBezTo>
                  <a:pt x="0" y="1428750"/>
                  <a:pt x="307023" y="912812"/>
                  <a:pt x="1080452" y="695008"/>
                </a:cubicBezTo>
                <a:cubicBezTo>
                  <a:pt x="1853882" y="477837"/>
                  <a:pt x="2639695" y="295275"/>
                  <a:pt x="3437890" y="147320"/>
                </a:cubicBezTo>
                <a:cubicBezTo>
                  <a:pt x="4235450" y="0"/>
                  <a:pt x="4692650" y="331470"/>
                  <a:pt x="4809490" y="1141730"/>
                </a:cubicBezTo>
                <a:close/>
              </a:path>
            </a:pathLst>
          </a:custGeom>
          <a:solidFill>
            <a:srgbClr val="C9A35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09908" y="2956560"/>
            <a:ext cx="3138170" cy="2597150"/>
          </a:xfrm>
          <a:custGeom>
            <a:avLst/>
            <a:gdLst/>
            <a:ahLst/>
            <a:cxnLst/>
            <a:rect l="0" t="0" r="r" b="b"/>
            <a:pathLst>
              <a:path w="3138170" h="2597150">
                <a:moveTo>
                  <a:pt x="2787332" y="683895"/>
                </a:moveTo>
                <a:cubicBezTo>
                  <a:pt x="3131502" y="1000125"/>
                  <a:pt x="3138170" y="1324610"/>
                  <a:pt x="2807335" y="1657350"/>
                </a:cubicBezTo>
                <a:cubicBezTo>
                  <a:pt x="2476500" y="1990090"/>
                  <a:pt x="2120265" y="2244725"/>
                  <a:pt x="1738630" y="2421255"/>
                </a:cubicBezTo>
                <a:cubicBezTo>
                  <a:pt x="1356995" y="2597150"/>
                  <a:pt x="969645" y="2553335"/>
                  <a:pt x="576580" y="2289810"/>
                </a:cubicBezTo>
                <a:cubicBezTo>
                  <a:pt x="184150" y="2025650"/>
                  <a:pt x="0" y="1654175"/>
                  <a:pt x="24130" y="1175385"/>
                </a:cubicBezTo>
                <a:cubicBezTo>
                  <a:pt x="47625" y="696595"/>
                  <a:pt x="256222" y="374015"/>
                  <a:pt x="649923" y="207645"/>
                </a:cubicBezTo>
                <a:cubicBezTo>
                  <a:pt x="1043623" y="41275"/>
                  <a:pt x="1412240" y="0"/>
                  <a:pt x="1755775" y="83820"/>
                </a:cubicBezTo>
                <a:cubicBezTo>
                  <a:pt x="2099310" y="167640"/>
                  <a:pt x="2443162" y="367665"/>
                  <a:pt x="2787332" y="683895"/>
                </a:cubicBezTo>
                <a:close/>
              </a:path>
            </a:pathLst>
          </a:custGeom>
          <a:solidFill>
            <a:srgbClr val="8A6A2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4953000"/>
            <a:ext cx="12192000" cy="1905000"/>
          </a:xfrm>
          <a:prstGeom prst="rect">
            <a:avLst/>
          </a:prstGeom>
          <a:solidFill>
            <a:srgbClr val="000000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Mars"/>
          <p:cNvSpPr txBox="1"/>
          <p:nvPr/>
        </p:nvSpPr>
        <p:spPr>
          <a:xfrm>
            <a:off x="952500" y="5206746"/>
            <a:ext cx="1547227" cy="753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Lato"/>
                <a:ea typeface="Lato"/>
                <a:cs typeface="Lato"/>
              </a:rPr>
              <a:t>Mars</a:t>
            </a:r>
          </a:p>
        </p:txBody>
      </p:sp>
      <p:sp>
        <p:nvSpPr>
          <p:cNvPr id="10" name="Text: Astronomy club talk"/>
          <p:cNvSpPr txBox="1"/>
          <p:nvPr/>
        </p:nvSpPr>
        <p:spPr>
          <a:xfrm>
            <a:off x="952500" y="6041326"/>
            <a:ext cx="2421071" cy="3174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Lato"/>
                <a:ea typeface="Lato"/>
                <a:cs typeface="Lato"/>
              </a:rPr>
              <a:t>Astronomy club talk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4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rgbClr val="C9A35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42900" y="0"/>
            <a:ext cx="76200" cy="6858000"/>
          </a:xfrm>
          <a:prstGeom prst="rect">
            <a:avLst/>
          </a:prstGeom>
          <a:solidFill>
            <a:srgbClr val="8A6A2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7E8496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5" name="Text: COMPARISON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C9A35B"/>
                </a:solidFill>
                <a:latin typeface="Roboto Mono"/>
                <a:ea typeface="Roboto Mono"/>
                <a:cs typeface="Roboto Mono"/>
              </a:rPr>
              <a:t>COMPARISON</a:t>
            </a:r>
          </a:p>
        </p:txBody>
      </p:sp>
      <p:sp>
        <p:nvSpPr>
          <p:cNvPr id="6" name="Text: Before / after"/>
          <p:cNvSpPr txBox="1"/>
          <p:nvPr/>
        </p:nvSpPr>
        <p:spPr>
          <a:xfrm>
            <a:off x="952500" y="1130808"/>
            <a:ext cx="4497134" cy="8454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1" i="0" spc="-54">
                <a:solidFill>
                  <a:srgbClr val="EFE6D2"/>
                </a:solidFill>
                <a:latin typeface="Lato"/>
                <a:ea typeface="Lato"/>
                <a:cs typeface="Lato"/>
              </a:rPr>
              <a:t>Before / after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525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20253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Today"/>
          <p:cNvSpPr txBox="1"/>
          <p:nvPr/>
        </p:nvSpPr>
        <p:spPr>
          <a:xfrm>
            <a:off x="1238250" y="2708529"/>
            <a:ext cx="1034648" cy="4322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FFFFFF"/>
                </a:solidFill>
                <a:latin typeface="Lato"/>
                <a:ea typeface="Lato"/>
                <a:cs typeface="Lato"/>
              </a:rPr>
              <a:t>Today</a:t>
            </a:r>
          </a:p>
        </p:txBody>
      </p:sp>
      <p:sp>
        <p:nvSpPr>
          <p:cNvPr id="9" name="Text: ✕ Early days"/>
          <p:cNvSpPr txBox="1"/>
          <p:nvPr/>
        </p:nvSpPr>
        <p:spPr>
          <a:xfrm>
            <a:off x="1238250" y="3469576"/>
            <a:ext cx="1451232" cy="3174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Lato"/>
                <a:ea typeface="Lato"/>
                <a:cs typeface="Lato"/>
              </a:rPr>
              <a:t>✕ Early days</a:t>
            </a:r>
          </a:p>
        </p:txBody>
      </p:sp>
      <p:sp>
        <p:nvSpPr>
          <p:cNvPr id="10" name="Text: ✕ Moon"/>
          <p:cNvSpPr txBox="1"/>
          <p:nvPr/>
        </p:nvSpPr>
        <p:spPr>
          <a:xfrm>
            <a:off x="1238250" y="4041076"/>
            <a:ext cx="962289" cy="3174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Lato"/>
                <a:ea typeface="Lato"/>
                <a:cs typeface="Lato"/>
              </a:rPr>
              <a:t>✕ Moon</a:t>
            </a:r>
          </a:p>
        </p:txBody>
      </p:sp>
      <p:sp>
        <p:nvSpPr>
          <p:cNvPr id="11" name="Text: ✕ Mars"/>
          <p:cNvSpPr txBox="1"/>
          <p:nvPr/>
        </p:nvSpPr>
        <p:spPr>
          <a:xfrm>
            <a:off x="1238250" y="4612576"/>
            <a:ext cx="855277" cy="3174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Lato"/>
                <a:ea typeface="Lato"/>
                <a:cs typeface="Lato"/>
              </a:rPr>
              <a:t>✕ Mars</a:t>
            </a:r>
          </a:p>
        </p:txBody>
      </p:sp>
      <p:sp>
        <p:nvSpPr>
          <p:cNvPr id="12" name="Text: ✕ What’s next"/>
          <p:cNvSpPr txBox="1"/>
          <p:nvPr/>
        </p:nvSpPr>
        <p:spPr>
          <a:xfrm>
            <a:off x="1238250" y="5184076"/>
            <a:ext cx="1680060" cy="3174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Lato"/>
                <a:ea typeface="Lato"/>
                <a:cs typeface="Lato"/>
              </a:rPr>
              <a:t>✕ What’s next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960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C9A35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: With us"/>
          <p:cNvSpPr txBox="1"/>
          <p:nvPr/>
        </p:nvSpPr>
        <p:spPr>
          <a:xfrm>
            <a:off x="6381750" y="2708529"/>
            <a:ext cx="1351664" cy="4322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111111"/>
                </a:solidFill>
                <a:latin typeface="Lato"/>
                <a:ea typeface="Lato"/>
                <a:cs typeface="Lato"/>
              </a:rPr>
              <a:t>With us</a:t>
            </a:r>
          </a:p>
        </p:txBody>
      </p:sp>
      <p:sp>
        <p:nvSpPr>
          <p:cNvPr id="15" name="Text: ✓ Early days"/>
          <p:cNvSpPr txBox="1"/>
          <p:nvPr/>
        </p:nvSpPr>
        <p:spPr>
          <a:xfrm>
            <a:off x="6381750" y="3469576"/>
            <a:ext cx="1451232" cy="3174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Lato"/>
                <a:ea typeface="Lato"/>
                <a:cs typeface="Lato"/>
              </a:rPr>
              <a:t>✓ Early days</a:t>
            </a:r>
          </a:p>
        </p:txBody>
      </p:sp>
      <p:sp>
        <p:nvSpPr>
          <p:cNvPr id="16" name="Text: ✓ Moon"/>
          <p:cNvSpPr txBox="1"/>
          <p:nvPr/>
        </p:nvSpPr>
        <p:spPr>
          <a:xfrm>
            <a:off x="6381750" y="4041076"/>
            <a:ext cx="962289" cy="3174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Lato"/>
                <a:ea typeface="Lato"/>
                <a:cs typeface="Lato"/>
              </a:rPr>
              <a:t>✓ Moon</a:t>
            </a:r>
          </a:p>
        </p:txBody>
      </p:sp>
      <p:sp>
        <p:nvSpPr>
          <p:cNvPr id="17" name="Text: ✓ Mars"/>
          <p:cNvSpPr txBox="1"/>
          <p:nvPr/>
        </p:nvSpPr>
        <p:spPr>
          <a:xfrm>
            <a:off x="6381750" y="4612576"/>
            <a:ext cx="855277" cy="3174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Lato"/>
                <a:ea typeface="Lato"/>
                <a:cs typeface="Lato"/>
              </a:rPr>
              <a:t>✓ Mars</a:t>
            </a:r>
          </a:p>
        </p:txBody>
      </p:sp>
      <p:sp>
        <p:nvSpPr>
          <p:cNvPr id="18" name="Text: ✓ What’s next"/>
          <p:cNvSpPr txBox="1"/>
          <p:nvPr/>
        </p:nvSpPr>
        <p:spPr>
          <a:xfrm>
            <a:off x="6381750" y="5184076"/>
            <a:ext cx="1680060" cy="3174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Lato"/>
                <a:ea typeface="Lato"/>
                <a:cs typeface="Lato"/>
              </a:rPr>
              <a:t>✓ What’s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4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rgbClr val="C9A35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42900" y="0"/>
            <a:ext cx="76200" cy="6858000"/>
          </a:xfrm>
          <a:prstGeom prst="rect">
            <a:avLst/>
          </a:prstGeom>
          <a:solidFill>
            <a:srgbClr val="8A6A2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7E8496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5" name="Text: DATA"/>
          <p:cNvSpPr txBox="1"/>
          <p:nvPr/>
        </p:nvSpPr>
        <p:spPr>
          <a:xfrm>
            <a:off x="952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C9A35B"/>
                </a:solidFill>
                <a:latin typeface="Roboto Mono"/>
                <a:ea typeface="Roboto Mono"/>
                <a:cs typeface="Roboto Mono"/>
              </a:rPr>
              <a:t>DATA</a:t>
            </a:r>
          </a:p>
        </p:txBody>
      </p:sp>
      <p:sp>
        <p:nvSpPr>
          <p:cNvPr id="6" name="Text: Missions by decade (sample)"/>
          <p:cNvSpPr txBox="1"/>
          <p:nvPr/>
        </p:nvSpPr>
        <p:spPr>
          <a:xfrm>
            <a:off x="952500" y="1159097"/>
            <a:ext cx="9034082" cy="81100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200" b="1" i="0" spc="-16">
                <a:solidFill>
                  <a:srgbClr val="EFE6D2"/>
                </a:solidFill>
                <a:latin typeface="Lato"/>
                <a:ea typeface="Lato"/>
                <a:cs typeface="Lato"/>
              </a:rPr>
              <a:t>Missions by decade (sample)</a:t>
            </a:r>
          </a:p>
        </p:txBody>
      </p:sp>
      <p:graphicFrame>
        <p:nvGraphicFramePr>
          <p:cNvPr id="7" name="Bar chart (sample data)"/>
          <p:cNvGraphicFramePr>
            <a:graphicFrameLocks noGrp="1"/>
          </p:cNvGraphicFramePr>
          <p:nvPr/>
        </p:nvGraphicFramePr>
        <p:xfrm>
          <a:off x="666750" y="2896552"/>
          <a:ext cx="8763000" cy="338042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: Sample data —"/>
          <p:cNvSpPr txBox="1"/>
          <p:nvPr/>
        </p:nvSpPr>
        <p:spPr>
          <a:xfrm>
            <a:off x="9566697" y="2276475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7E8496"/>
                </a:solidFill>
                <a:latin typeface="Roboto Mono"/>
                <a:ea typeface="Roboto Mono"/>
                <a:cs typeface="Roboto Mono"/>
              </a:rPr>
              <a:t>Sample data —</a:t>
            </a:r>
          </a:p>
        </p:txBody>
      </p:sp>
      <p:sp>
        <p:nvSpPr>
          <p:cNvPr id="9" name="Text: replace with yours"/>
          <p:cNvSpPr txBox="1"/>
          <p:nvPr/>
        </p:nvSpPr>
        <p:spPr>
          <a:xfrm>
            <a:off x="8937965" y="2543175"/>
            <a:ext cx="230153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7E8496"/>
                </a:solidFill>
                <a:latin typeface="Roboto Mono"/>
                <a:ea typeface="Roboto Mono"/>
                <a:cs typeface="Roboto Mono"/>
              </a:rPr>
              <a:t>replace with yours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14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rgbClr val="C9A35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42900" y="0"/>
            <a:ext cx="76200" cy="6858000"/>
          </a:xfrm>
          <a:prstGeom prst="rect">
            <a:avLst/>
          </a:prstGeom>
          <a:solidFill>
            <a:srgbClr val="8A6A2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7E8496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5" name="Text: “"/>
          <p:cNvSpPr txBox="1"/>
          <p:nvPr/>
        </p:nvSpPr>
        <p:spPr>
          <a:xfrm>
            <a:off x="857250" y="-242888"/>
            <a:ext cx="1351880" cy="38481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0" b="0" i="0">
                <a:solidFill>
                  <a:srgbClr val="C9A35B"/>
                </a:solidFill>
                <a:latin typeface="Playfair Display"/>
                <a:ea typeface="Playfair Display"/>
                <a:cs typeface="Playfair Display"/>
              </a:rPr>
              <a:t>“</a:t>
            </a:r>
          </a:p>
        </p:txBody>
      </p:sp>
      <p:sp>
        <p:nvSpPr>
          <p:cNvPr id="6" name="Text: Look up, then go."/>
          <p:cNvSpPr txBox="1"/>
          <p:nvPr/>
        </p:nvSpPr>
        <p:spPr>
          <a:xfrm>
            <a:off x="952500" y="2837878"/>
            <a:ext cx="4890450" cy="7731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350" b="0" i="1">
                <a:solidFill>
                  <a:srgbClr val="EFE6D2"/>
                </a:solidFill>
                <a:latin typeface="Georgia"/>
                <a:ea typeface="Georgia"/>
                <a:cs typeface="Georgia"/>
              </a:rPr>
              <a:t>Look up, then go.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Space Missions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