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804"/>
          <c:w val="0.97826"/>
          <c:h val="0.86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E30613"/>
            </a:solidFill>
            <a:ln>
              <a:noFill/>
            </a:ln>
          </c:spPr>
          <c:dPt>
            <c:idx val="0"/>
            <c:spPr>
              <a:solidFill>
                <a:srgbClr val="111111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100.0</c:v>
                </c:pt>
                <c:pt idx="1">
                  <c:v>46.5</c:v>
                </c:pt>
                <c:pt idx="2">
                  <c:v>69.0</c:v>
                </c:pt>
                <c:pt idx="3">
                  <c:v>68.2</c:v>
                </c:pt>
                <c:pt idx="4">
                  <c:v>63.6</c:v>
                </c:pt>
                <c:pt idx="5">
                  <c:v>49.0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111111"/>
            </a:solidFill>
          </a:ln>
        </c:spPr>
        <c:txPr>
          <a:bodyPr/>
          <a:lstStyle/>
          <a:p>
            <a:pPr>
              <a:defRPr sz="1500" b="0">
                <a:solidFill>
                  <a:srgbClr val="111111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TEAM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TEAM</a:t>
            </a:r>
          </a:p>
        </p:txBody>
      </p:sp>
      <p:sp>
        <p:nvSpPr>
          <p:cNvPr id="6" name="Text: The people"/>
          <p:cNvSpPr txBox="1"/>
          <p:nvPr/>
        </p:nvSpPr>
        <p:spPr>
          <a:xfrm>
            <a:off x="952500" y="1185672"/>
            <a:ext cx="3718296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216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people</a:t>
            </a:r>
          </a:p>
        </p:txBody>
      </p:sp>
      <p:sp>
        <p:nvSpPr>
          <p:cNvPr id="7" name="Oval 6"/>
          <p:cNvSpPr/>
          <p:nvPr/>
        </p:nvSpPr>
        <p:spPr>
          <a:xfrm>
            <a:off x="952500" y="2571750"/>
            <a:ext cx="1714500" cy="17145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DK"/>
          <p:cNvSpPr txBox="1"/>
          <p:nvPr/>
        </p:nvSpPr>
        <p:spPr>
          <a:xfrm>
            <a:off x="1306430" y="3112389"/>
            <a:ext cx="1006640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DK</a:t>
            </a:r>
          </a:p>
        </p:txBody>
      </p:sp>
      <p:sp>
        <p:nvSpPr>
          <p:cNvPr id="9" name="Text: Dev Kapoor"/>
          <p:cNvSpPr txBox="1"/>
          <p:nvPr/>
        </p:nvSpPr>
        <p:spPr>
          <a:xfrm>
            <a:off x="1026246" y="4537138"/>
            <a:ext cx="156700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Dev Kapoor</a:t>
            </a:r>
          </a:p>
        </p:txBody>
      </p:sp>
      <p:sp>
        <p:nvSpPr>
          <p:cNvPr id="10" name="Text: Lead"/>
          <p:cNvSpPr txBox="1"/>
          <p:nvPr/>
        </p:nvSpPr>
        <p:spPr>
          <a:xfrm>
            <a:off x="1540699" y="4912995"/>
            <a:ext cx="538103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Lead</a:t>
            </a:r>
          </a:p>
        </p:txBody>
      </p:sp>
      <p:sp>
        <p:nvSpPr>
          <p:cNvPr id="11" name="Oval 10"/>
          <p:cNvSpPr/>
          <p:nvPr/>
        </p:nvSpPr>
        <p:spPr>
          <a:xfrm>
            <a:off x="3524250" y="2571750"/>
            <a:ext cx="1714500" cy="171450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NJ"/>
          <p:cNvSpPr txBox="1"/>
          <p:nvPr/>
        </p:nvSpPr>
        <p:spPr>
          <a:xfrm>
            <a:off x="3933842" y="3112389"/>
            <a:ext cx="895317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NJ</a:t>
            </a:r>
          </a:p>
        </p:txBody>
      </p:sp>
      <p:sp>
        <p:nvSpPr>
          <p:cNvPr id="13" name="Text: Naina Joshi"/>
          <p:cNvSpPr txBox="1"/>
          <p:nvPr/>
        </p:nvSpPr>
        <p:spPr>
          <a:xfrm>
            <a:off x="3597932" y="4537138"/>
            <a:ext cx="156713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Naina Joshi</a:t>
            </a:r>
          </a:p>
        </p:txBody>
      </p:sp>
      <p:sp>
        <p:nvSpPr>
          <p:cNvPr id="14" name="Text: Design"/>
          <p:cNvSpPr txBox="1"/>
          <p:nvPr/>
        </p:nvSpPr>
        <p:spPr>
          <a:xfrm>
            <a:off x="4027847" y="4912995"/>
            <a:ext cx="70730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Design</a:t>
            </a:r>
          </a:p>
        </p:txBody>
      </p:sp>
      <p:sp>
        <p:nvSpPr>
          <p:cNvPr id="15" name="Oval 14"/>
          <p:cNvSpPr/>
          <p:nvPr/>
        </p:nvSpPr>
        <p:spPr>
          <a:xfrm>
            <a:off x="6096000" y="2571750"/>
            <a:ext cx="1714500" cy="1714500"/>
          </a:xfrm>
          <a:prstGeom prst="ellipse">
            <a:avLst/>
          </a:prstGeom>
          <a:solidFill>
            <a:srgbClr val="EC7C7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AR"/>
          <p:cNvSpPr txBox="1"/>
          <p:nvPr/>
        </p:nvSpPr>
        <p:spPr>
          <a:xfrm>
            <a:off x="6449930" y="3112389"/>
            <a:ext cx="1006640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AR</a:t>
            </a:r>
          </a:p>
        </p:txBody>
      </p:sp>
      <p:sp>
        <p:nvSpPr>
          <p:cNvPr id="17" name="Text: Aditya Rao"/>
          <p:cNvSpPr txBox="1"/>
          <p:nvPr/>
        </p:nvSpPr>
        <p:spPr>
          <a:xfrm>
            <a:off x="6222750" y="4537138"/>
            <a:ext cx="146100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Aditya Rao</a:t>
            </a:r>
          </a:p>
        </p:txBody>
      </p:sp>
      <p:sp>
        <p:nvSpPr>
          <p:cNvPr id="18" name="Text: Engineering"/>
          <p:cNvSpPr txBox="1"/>
          <p:nvPr/>
        </p:nvSpPr>
        <p:spPr>
          <a:xfrm>
            <a:off x="6374947" y="4912995"/>
            <a:ext cx="115660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Engineering</a:t>
            </a:r>
          </a:p>
        </p:txBody>
      </p:sp>
      <p:sp>
        <p:nvSpPr>
          <p:cNvPr id="19" name="Oval 18"/>
          <p:cNvSpPr/>
          <p:nvPr/>
        </p:nvSpPr>
        <p:spPr>
          <a:xfrm>
            <a:off x="8667750" y="2571750"/>
            <a:ext cx="1714500" cy="1714500"/>
          </a:xfrm>
          <a:prstGeom prst="ellipse">
            <a:avLst/>
          </a:prstGeom>
          <a:solidFill>
            <a:srgbClr val="82817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SK"/>
          <p:cNvSpPr txBox="1"/>
          <p:nvPr/>
        </p:nvSpPr>
        <p:spPr>
          <a:xfrm>
            <a:off x="9040173" y="3112389"/>
            <a:ext cx="969655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SK</a:t>
            </a:r>
          </a:p>
        </p:txBody>
      </p:sp>
      <p:sp>
        <p:nvSpPr>
          <p:cNvPr id="21" name="Text: Simran Kaur"/>
          <p:cNvSpPr txBox="1"/>
          <p:nvPr/>
        </p:nvSpPr>
        <p:spPr>
          <a:xfrm>
            <a:off x="8696016" y="4537138"/>
            <a:ext cx="1657969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Simran Kaur</a:t>
            </a:r>
          </a:p>
        </p:txBody>
      </p:sp>
      <p:sp>
        <p:nvSpPr>
          <p:cNvPr id="22" name="Text: Research"/>
          <p:cNvSpPr txBox="1"/>
          <p:nvPr/>
        </p:nvSpPr>
        <p:spPr>
          <a:xfrm>
            <a:off x="9057521" y="4912995"/>
            <a:ext cx="934958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6" name="Text: Hires by quarter (plan)"/>
          <p:cNvSpPr txBox="1"/>
          <p:nvPr/>
        </p:nvSpPr>
        <p:spPr>
          <a:xfrm>
            <a:off x="952500" y="1211675"/>
            <a:ext cx="7556754" cy="7584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 spc="-63">
                <a:solidFill>
                  <a:srgbClr val="111111"/>
                </a:solidFill>
                <a:latin typeface="Arial"/>
                <a:ea typeface="Arial"/>
                <a:cs typeface="Arial"/>
              </a:rPr>
              <a:t>Hires by quarter (plan)</a:t>
            </a:r>
          </a:p>
        </p:txBody>
      </p:sp>
      <p:graphicFrame>
        <p:nvGraphicFramePr>
          <p:cNvPr id="7" name="Bar chart (sample data)"/>
          <p:cNvGraphicFramePr>
            <a:graphicFrameLocks noGrp="1"/>
          </p:cNvGraphicFramePr>
          <p:nvPr/>
        </p:nvGraphicFramePr>
        <p:xfrm>
          <a:off x="666750" y="2880360"/>
          <a:ext cx="8763000" cy="339661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9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952500" y="1124902"/>
            <a:ext cx="2556506" cy="983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270">
                <a:solidFill>
                  <a:srgbClr val="111111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952500" y="28571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3061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Text: Org today"/>
          <p:cNvSpPr txBox="1"/>
          <p:nvPr/>
        </p:nvSpPr>
        <p:spPr>
          <a:xfrm>
            <a:off x="2000250" y="2857119"/>
            <a:ext cx="2215328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Org today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111111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952500" y="37334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3061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Text: Gaps"/>
          <p:cNvSpPr txBox="1"/>
          <p:nvPr/>
        </p:nvSpPr>
        <p:spPr>
          <a:xfrm>
            <a:off x="2000250" y="3733419"/>
            <a:ext cx="119109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Gaps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111111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952500" y="46097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3061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Text: Roles"/>
          <p:cNvSpPr txBox="1"/>
          <p:nvPr/>
        </p:nvSpPr>
        <p:spPr>
          <a:xfrm>
            <a:off x="2000250" y="4609719"/>
            <a:ext cx="1293524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Roles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111111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952500" y="54860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3061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Text: Timeline"/>
          <p:cNvSpPr txBox="1"/>
          <p:nvPr/>
        </p:nvSpPr>
        <p:spPr>
          <a:xfrm>
            <a:off x="2000250" y="5486019"/>
            <a:ext cx="1899932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Timeline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111111">
                <a:alpha val="25000"/>
              </a:srgbClr>
            </a:solidFill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REPORT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REPORT</a:t>
            </a:r>
          </a:p>
        </p:txBody>
      </p:sp>
      <p:sp>
        <p:nvSpPr>
          <p:cNvPr id="5" name="Text: Hiring Plan 2027"/>
          <p:cNvSpPr txBox="1"/>
          <p:nvPr/>
        </p:nvSpPr>
        <p:spPr>
          <a:xfrm>
            <a:off x="952500" y="1587588"/>
            <a:ext cx="11144250" cy="15889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000" b="1" i="0" spc="-400">
                <a:solidFill>
                  <a:srgbClr val="111111"/>
                </a:solidFill>
                <a:latin typeface="Arial"/>
                <a:ea typeface="Arial"/>
                <a:cs typeface="Arial"/>
              </a:rPr>
              <a:t>Hiring Plan 2027</a:t>
            </a:r>
          </a:p>
        </p:txBody>
      </p:sp>
      <p:sp>
        <p:nvSpPr>
          <p:cNvPr id="6" name="Text: People team proposal"/>
          <p:cNvSpPr txBox="1"/>
          <p:nvPr/>
        </p:nvSpPr>
        <p:spPr>
          <a:xfrm>
            <a:off x="952500" y="3866007"/>
            <a:ext cx="3299981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People team proposal</a:t>
            </a:r>
          </a:p>
        </p:txBody>
      </p:sp>
      <p:sp>
        <p:nvSpPr>
          <p:cNvPr id="7" name="Text: Presented by Dev Kapoor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Presented by Dev Kapoor ·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Hiring Plan 2027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