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4D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E2A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Fintech for Farmers"/>
          <p:cNvSpPr txBox="1"/>
          <p:nvPr/>
        </p:nvSpPr>
        <p:spPr>
          <a:xfrm>
            <a:off x="571500" y="6491288"/>
            <a:ext cx="1682855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Cormorant Garamond"/>
                <a:ea typeface="Cormorant Garamond"/>
                <a:cs typeface="Cormorant Garamond"/>
              </a:rPr>
              <a:t>Fintech for Farmers</a:t>
            </a:r>
          </a:p>
        </p:txBody>
      </p:sp>
      <p:sp>
        <p:nvSpPr>
          <p:cNvPr id="4" name="Text: 01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Roboto Mono"/>
                <a:ea typeface="Roboto Mono"/>
                <a:cs typeface="Roboto Mono"/>
              </a:rPr>
              <a:t>01</a:t>
            </a:r>
          </a:p>
        </p:txBody>
      </p:sp>
      <p:sp>
        <p:nvSpPr>
          <p:cNvPr id="5" name="Text: SEMINAR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15829"/>
                </a:solidFill>
                <a:latin typeface="Roboto Mono"/>
                <a:ea typeface="Roboto Mono"/>
                <a:cs typeface="Roboto Mono"/>
              </a:rPr>
              <a:t>SEMINAR</a:t>
            </a:r>
          </a:p>
        </p:txBody>
      </p:sp>
      <p:sp>
        <p:nvSpPr>
          <p:cNvPr id="6" name="Text: Fintech for"/>
          <p:cNvSpPr txBox="1"/>
          <p:nvPr/>
        </p:nvSpPr>
        <p:spPr>
          <a:xfrm>
            <a:off x="952500" y="1540312"/>
            <a:ext cx="6780371" cy="1749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00" b="0" i="0" spc="-30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Fintech for</a:t>
            </a:r>
          </a:p>
        </p:txBody>
      </p:sp>
      <p:sp>
        <p:nvSpPr>
          <p:cNvPr id="7" name="Text: Farmers"/>
          <p:cNvSpPr txBox="1"/>
          <p:nvPr/>
        </p:nvSpPr>
        <p:spPr>
          <a:xfrm>
            <a:off x="952500" y="2902744"/>
            <a:ext cx="4217010" cy="15235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0" i="0" spc="-98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Farmers</a:t>
            </a:r>
          </a:p>
        </p:txBody>
      </p:sp>
      <p:sp>
        <p:nvSpPr>
          <p:cNvPr id="8" name="Text: Policy seminar"/>
          <p:cNvSpPr txBox="1"/>
          <p:nvPr/>
        </p:nvSpPr>
        <p:spPr>
          <a:xfrm>
            <a:off x="952500" y="5052060"/>
            <a:ext cx="1946446" cy="3893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Policy seminar</a:t>
            </a:r>
          </a:p>
        </p:txBody>
      </p:sp>
      <p:sp>
        <p:nvSpPr>
          <p:cNvPr id="9" name="Text: Presented by Leela Pillai · Oc"/>
          <p:cNvSpPr txBox="1"/>
          <p:nvPr/>
        </p:nvSpPr>
        <p:spPr>
          <a:xfrm>
            <a:off x="952500" y="5895975"/>
            <a:ext cx="506795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Roboto Mono"/>
                <a:ea typeface="Roboto Mono"/>
                <a:cs typeface="Roboto Mono"/>
              </a:rPr>
              <a:t>Presented by Leela Pillai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4D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2E2A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Fintech for Farmers"/>
          <p:cNvSpPr txBox="1"/>
          <p:nvPr/>
        </p:nvSpPr>
        <p:spPr>
          <a:xfrm>
            <a:off x="571500" y="6491288"/>
            <a:ext cx="1682855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Cormorant Garamond"/>
                <a:ea typeface="Cormorant Garamond"/>
                <a:cs typeface="Cormorant Garamond"/>
              </a:rPr>
              <a:t>Fintech for Farmers</a:t>
            </a:r>
          </a:p>
        </p:txBody>
      </p:sp>
      <p:sp>
        <p:nvSpPr>
          <p:cNvPr id="4" name="Text: 02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EFE4D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HOW IT WORKS"/>
          <p:cNvSpPr txBox="1"/>
          <p:nvPr/>
        </p:nvSpPr>
        <p:spPr>
          <a:xfrm>
            <a:off x="952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15829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6" name="Text: In four steps"/>
          <p:cNvSpPr txBox="1"/>
          <p:nvPr/>
        </p:nvSpPr>
        <p:spPr>
          <a:xfrm>
            <a:off x="952500" y="1175385"/>
            <a:ext cx="3629597" cy="85229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0" i="0" spc="-54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In four steps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667000"/>
            <a:ext cx="2286000" cy="2857500"/>
          </a:xfrm>
          <a:prstGeom prst="rect">
            <a:avLst/>
          </a:prstGeom>
          <a:solidFill>
            <a:srgbClr val="E8D3B8"/>
          </a:solidFill>
          <a:ln w="1">
            <a:solidFill>
              <a:srgbClr val="2E2A2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1"/>
          <p:cNvSpPr txBox="1"/>
          <p:nvPr/>
        </p:nvSpPr>
        <p:spPr>
          <a:xfrm>
            <a:off x="1181100" y="2769870"/>
            <a:ext cx="316706" cy="7597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C7883F"/>
                </a:solidFill>
                <a:latin typeface="Cormorant Garamond"/>
                <a:ea typeface="Cormorant Garamond"/>
                <a:cs typeface="Cormorant Garamond"/>
              </a:rPr>
              <a:t>1</a:t>
            </a:r>
          </a:p>
        </p:txBody>
      </p:sp>
      <p:sp>
        <p:nvSpPr>
          <p:cNvPr id="9" name="Text: Access"/>
          <p:cNvSpPr txBox="1"/>
          <p:nvPr/>
        </p:nvSpPr>
        <p:spPr>
          <a:xfrm>
            <a:off x="1181100" y="4021931"/>
            <a:ext cx="868680" cy="3662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Access</a:t>
            </a:r>
          </a:p>
        </p:txBody>
      </p:sp>
      <p:sp>
        <p:nvSpPr>
          <p:cNvPr id="10" name="Text: Short note on what"/>
          <p:cNvSpPr txBox="1"/>
          <p:nvPr/>
        </p:nvSpPr>
        <p:spPr>
          <a:xfrm>
            <a:off x="1181100" y="4538662"/>
            <a:ext cx="161764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Short note on what</a:t>
            </a:r>
          </a:p>
        </p:txBody>
      </p:sp>
      <p:sp>
        <p:nvSpPr>
          <p:cNvPr id="11" name="Text: happens here."/>
          <p:cNvSpPr txBox="1"/>
          <p:nvPr/>
        </p:nvSpPr>
        <p:spPr>
          <a:xfrm>
            <a:off x="1181100" y="4814888"/>
            <a:ext cx="1148895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happens here.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4250" y="2667000"/>
            <a:ext cx="2286000" cy="2857500"/>
          </a:xfrm>
          <a:prstGeom prst="rect">
            <a:avLst/>
          </a:prstGeom>
          <a:solidFill>
            <a:srgbClr val="E8D3B8"/>
          </a:solidFill>
          <a:ln w="1">
            <a:solidFill>
              <a:srgbClr val="2E2A2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2"/>
          <p:cNvSpPr txBox="1"/>
          <p:nvPr/>
        </p:nvSpPr>
        <p:spPr>
          <a:xfrm>
            <a:off x="3752850" y="2769870"/>
            <a:ext cx="359378" cy="7597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C7883F"/>
                </a:solidFill>
                <a:latin typeface="Cormorant Garamond"/>
                <a:ea typeface="Cormorant Garamond"/>
                <a:cs typeface="Cormorant Garamond"/>
              </a:rPr>
              <a:t>2</a:t>
            </a:r>
          </a:p>
        </p:txBody>
      </p:sp>
      <p:sp>
        <p:nvSpPr>
          <p:cNvPr id="14" name="Text: Credit"/>
          <p:cNvSpPr txBox="1"/>
          <p:nvPr/>
        </p:nvSpPr>
        <p:spPr>
          <a:xfrm>
            <a:off x="3752850" y="4021931"/>
            <a:ext cx="848365" cy="3662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Credit</a:t>
            </a:r>
          </a:p>
        </p:txBody>
      </p:sp>
      <p:sp>
        <p:nvSpPr>
          <p:cNvPr id="15" name="Text: Short note on what"/>
          <p:cNvSpPr txBox="1"/>
          <p:nvPr/>
        </p:nvSpPr>
        <p:spPr>
          <a:xfrm>
            <a:off x="3752850" y="4538662"/>
            <a:ext cx="161764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Short note on what</a:t>
            </a:r>
          </a:p>
        </p:txBody>
      </p:sp>
      <p:sp>
        <p:nvSpPr>
          <p:cNvPr id="16" name="Text: happens here."/>
          <p:cNvSpPr txBox="1"/>
          <p:nvPr/>
        </p:nvSpPr>
        <p:spPr>
          <a:xfrm>
            <a:off x="3752850" y="4814888"/>
            <a:ext cx="1148895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happens here.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0" y="2667000"/>
            <a:ext cx="2286000" cy="2857500"/>
          </a:xfrm>
          <a:prstGeom prst="rect">
            <a:avLst/>
          </a:prstGeom>
          <a:solidFill>
            <a:srgbClr val="E8D3B8"/>
          </a:solidFill>
          <a:ln w="1">
            <a:solidFill>
              <a:srgbClr val="2E2A2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3"/>
          <p:cNvSpPr txBox="1"/>
          <p:nvPr/>
        </p:nvSpPr>
        <p:spPr>
          <a:xfrm>
            <a:off x="6324600" y="2769870"/>
            <a:ext cx="354473" cy="7597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C7883F"/>
                </a:solidFill>
                <a:latin typeface="Cormorant Garamond"/>
                <a:ea typeface="Cormorant Garamond"/>
                <a:cs typeface="Cormorant Garamond"/>
              </a:rPr>
              <a:t>3</a:t>
            </a:r>
          </a:p>
        </p:txBody>
      </p:sp>
      <p:sp>
        <p:nvSpPr>
          <p:cNvPr id="19" name="Text: Insurance"/>
          <p:cNvSpPr txBox="1"/>
          <p:nvPr/>
        </p:nvSpPr>
        <p:spPr>
          <a:xfrm>
            <a:off x="6324600" y="4021931"/>
            <a:ext cx="1251738" cy="3662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Insurance</a:t>
            </a:r>
          </a:p>
        </p:txBody>
      </p:sp>
      <p:sp>
        <p:nvSpPr>
          <p:cNvPr id="20" name="Text: Short note on what"/>
          <p:cNvSpPr txBox="1"/>
          <p:nvPr/>
        </p:nvSpPr>
        <p:spPr>
          <a:xfrm>
            <a:off x="6324600" y="4538662"/>
            <a:ext cx="161764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Short note on what</a:t>
            </a:r>
          </a:p>
        </p:txBody>
      </p:sp>
      <p:sp>
        <p:nvSpPr>
          <p:cNvPr id="21" name="Text: happens here."/>
          <p:cNvSpPr txBox="1"/>
          <p:nvPr/>
        </p:nvSpPr>
        <p:spPr>
          <a:xfrm>
            <a:off x="6324600" y="4814888"/>
            <a:ext cx="1148895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happens here.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67750" y="2667000"/>
            <a:ext cx="2286000" cy="2857500"/>
          </a:xfrm>
          <a:prstGeom prst="rect">
            <a:avLst/>
          </a:prstGeom>
          <a:solidFill>
            <a:srgbClr val="E8D3B8"/>
          </a:solidFill>
          <a:ln w="1">
            <a:solidFill>
              <a:srgbClr val="2E2A2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: 4"/>
          <p:cNvSpPr txBox="1"/>
          <p:nvPr/>
        </p:nvSpPr>
        <p:spPr>
          <a:xfrm>
            <a:off x="8896350" y="2769870"/>
            <a:ext cx="392287" cy="7597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C7883F"/>
                </a:solidFill>
                <a:latin typeface="Cormorant Garamond"/>
                <a:ea typeface="Cormorant Garamond"/>
                <a:cs typeface="Cormorant Garamond"/>
              </a:rPr>
              <a:t>4</a:t>
            </a:r>
          </a:p>
        </p:txBody>
      </p:sp>
      <p:sp>
        <p:nvSpPr>
          <p:cNvPr id="24" name="Text: Risks"/>
          <p:cNvSpPr txBox="1"/>
          <p:nvPr/>
        </p:nvSpPr>
        <p:spPr>
          <a:xfrm>
            <a:off x="8896350" y="4021931"/>
            <a:ext cx="721809" cy="3662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2E2A24"/>
                </a:solidFill>
                <a:latin typeface="Cormorant Garamond"/>
                <a:ea typeface="Cormorant Garamond"/>
                <a:cs typeface="Cormorant Garamond"/>
              </a:rPr>
              <a:t>Risks</a:t>
            </a:r>
          </a:p>
        </p:txBody>
      </p:sp>
      <p:sp>
        <p:nvSpPr>
          <p:cNvPr id="25" name="Text: Short note on what"/>
          <p:cNvSpPr txBox="1"/>
          <p:nvPr/>
        </p:nvSpPr>
        <p:spPr>
          <a:xfrm>
            <a:off x="8896350" y="4538662"/>
            <a:ext cx="1617649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Short note on what</a:t>
            </a:r>
          </a:p>
        </p:txBody>
      </p:sp>
      <p:sp>
        <p:nvSpPr>
          <p:cNvPr id="26" name="Text: happens here."/>
          <p:cNvSpPr txBox="1"/>
          <p:nvPr/>
        </p:nvSpPr>
        <p:spPr>
          <a:xfrm>
            <a:off x="8896350" y="4814888"/>
            <a:ext cx="1148895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458"/>
                </a:solidFill>
                <a:latin typeface="Cormorant Garamond"/>
                <a:ea typeface="Cormorant Garamond"/>
                <a:cs typeface="Cormorant Garamond"/>
              </a:rPr>
              <a:t>happens here.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Fintech for Farmers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