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753"/>
          <c:w val="0.97826"/>
          <c:h val="0.865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6A4CD6"/>
            </a:solidFill>
            <a:ln>
              <a:noFill/>
            </a:ln>
          </c:spPr>
          <c:dPt>
            <c:idx val="4"/>
            <c:spPr>
              <a:solidFill>
                <a:srgbClr val="F08BB1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34.5</c:v>
                </c:pt>
                <c:pt idx="1">
                  <c:v>52.2</c:v>
                </c:pt>
                <c:pt idx="2">
                  <c:v>84.0</c:v>
                </c:pt>
                <c:pt idx="3">
                  <c:v>40.4</c:v>
                </c:pt>
                <c:pt idx="4">
                  <c:v>100.0</c:v>
                </c:pt>
                <c:pt idx="5">
                  <c:v>49.0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251B45"/>
            </a:solidFill>
          </a:ln>
        </c:spPr>
        <c:txPr>
          <a:bodyPr/>
          <a:lstStyle/>
          <a:p>
            <a:pPr>
              <a:defRPr sz="1500" b="0">
                <a:solidFill>
                  <a:srgbClr val="251B45"/>
                </a:solidFill>
                <a:latin typeface="Lat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PERSONAL"/>
          <p:cNvSpPr txBox="1"/>
          <p:nvPr/>
        </p:nvSpPr>
        <p:spPr>
          <a:xfrm>
            <a:off x="952500" y="1133475"/>
            <a:ext cx="131229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PERSONAL</a:t>
            </a:r>
          </a:p>
        </p:txBody>
      </p:sp>
      <p:sp>
        <p:nvSpPr>
          <p:cNvPr id="5" name="Text: Wedding Planning"/>
          <p:cNvSpPr txBox="1"/>
          <p:nvPr/>
        </p:nvSpPr>
        <p:spPr>
          <a:xfrm>
            <a:off x="952500" y="1599458"/>
            <a:ext cx="11144250" cy="155030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000" b="1" i="0" spc="-100">
                <a:solidFill>
                  <a:srgbClr val="251B45"/>
                </a:solidFill>
                <a:latin typeface="Lato"/>
                <a:ea typeface="Lato"/>
                <a:cs typeface="Lato"/>
              </a:rPr>
              <a:t>Wedding Planning</a:t>
            </a:r>
          </a:p>
        </p:txBody>
      </p:sp>
      <p:sp>
        <p:nvSpPr>
          <p:cNvPr id="6" name="Text: Proposal for the families"/>
          <p:cNvSpPr txBox="1"/>
          <p:nvPr/>
        </p:nvSpPr>
        <p:spPr>
          <a:xfrm>
            <a:off x="952500" y="3841623"/>
            <a:ext cx="3590549" cy="3863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251B45"/>
                </a:solidFill>
                <a:latin typeface="Lato"/>
                <a:ea typeface="Lato"/>
                <a:cs typeface="Lato"/>
              </a:rPr>
              <a:t>Proposal for the families</a:t>
            </a:r>
          </a:p>
        </p:txBody>
      </p:sp>
      <p:sp>
        <p:nvSpPr>
          <p:cNvPr id="7" name="Text: Presented by Kavya Reddy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Presented by Kavya Reddy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Text: AGENDA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6" name="Text: Today"/>
          <p:cNvSpPr txBox="1"/>
          <p:nvPr/>
        </p:nvSpPr>
        <p:spPr>
          <a:xfrm>
            <a:off x="952500" y="1056322"/>
            <a:ext cx="2482321" cy="10520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1" i="0" spc="-68">
                <a:solidFill>
                  <a:srgbClr val="251B45"/>
                </a:solidFill>
                <a:latin typeface="Lato"/>
                <a:ea typeface="Lato"/>
                <a:cs typeface="Lato"/>
              </a:rPr>
              <a:t>Today</a:t>
            </a:r>
          </a:p>
        </p:txBody>
      </p:sp>
      <p:sp>
        <p:nvSpPr>
          <p:cNvPr id="7" name="Text: 01"/>
          <p:cNvSpPr txBox="1"/>
          <p:nvPr/>
        </p:nvSpPr>
        <p:spPr>
          <a:xfrm>
            <a:off x="952500" y="2823591"/>
            <a:ext cx="600456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6A4CD6"/>
                </a:solidFill>
                <a:latin typeface="Lato"/>
                <a:ea typeface="Lato"/>
                <a:cs typeface="Lato"/>
              </a:rPr>
              <a:t>01</a:t>
            </a:r>
          </a:p>
        </p:txBody>
      </p:sp>
      <p:sp>
        <p:nvSpPr>
          <p:cNvPr id="8" name="Text: Events"/>
          <p:cNvSpPr txBox="1"/>
          <p:nvPr/>
        </p:nvSpPr>
        <p:spPr>
          <a:xfrm>
            <a:off x="2000250" y="2823591"/>
            <a:ext cx="1408200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Events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952500" y="3486150"/>
            <a:ext cx="10287000" cy="0"/>
          </a:xfrm>
          <a:prstGeom prst="line">
            <a:avLst/>
          </a:prstGeom>
          <a:ln w="9525">
            <a:solidFill>
              <a:srgbClr val="251B45">
                <a:alpha val="25000"/>
              </a:srgbClr>
            </a:solidFill>
          </a:ln>
        </p:spPr>
      </p:cxnSp>
      <p:sp>
        <p:nvSpPr>
          <p:cNvPr id="10" name="Text: 02"/>
          <p:cNvSpPr txBox="1"/>
          <p:nvPr/>
        </p:nvSpPr>
        <p:spPr>
          <a:xfrm>
            <a:off x="952500" y="3699891"/>
            <a:ext cx="600456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6A4CD6"/>
                </a:solidFill>
                <a:latin typeface="Lato"/>
                <a:ea typeface="Lato"/>
                <a:cs typeface="Lato"/>
              </a:rPr>
              <a:t>02</a:t>
            </a:r>
          </a:p>
        </p:txBody>
      </p:sp>
      <p:sp>
        <p:nvSpPr>
          <p:cNvPr id="11" name="Text: Venues"/>
          <p:cNvSpPr txBox="1"/>
          <p:nvPr/>
        </p:nvSpPr>
        <p:spPr>
          <a:xfrm>
            <a:off x="2000250" y="3699891"/>
            <a:ext cx="1536599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Venues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52500" y="4362450"/>
            <a:ext cx="10287000" cy="0"/>
          </a:xfrm>
          <a:prstGeom prst="line">
            <a:avLst/>
          </a:prstGeom>
          <a:ln w="9525">
            <a:solidFill>
              <a:srgbClr val="251B45">
                <a:alpha val="25000"/>
              </a:srgbClr>
            </a:solidFill>
          </a:ln>
        </p:spPr>
      </p:cxnSp>
      <p:sp>
        <p:nvSpPr>
          <p:cNvPr id="13" name="Text: 03"/>
          <p:cNvSpPr txBox="1"/>
          <p:nvPr/>
        </p:nvSpPr>
        <p:spPr>
          <a:xfrm>
            <a:off x="952500" y="4576191"/>
            <a:ext cx="600456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6A4CD6"/>
                </a:solidFill>
                <a:latin typeface="Lato"/>
                <a:ea typeface="Lato"/>
                <a:cs typeface="Lato"/>
              </a:rPr>
              <a:t>03</a:t>
            </a:r>
          </a:p>
        </p:txBody>
      </p:sp>
      <p:sp>
        <p:nvSpPr>
          <p:cNvPr id="14" name="Text: Budget"/>
          <p:cNvSpPr txBox="1"/>
          <p:nvPr/>
        </p:nvSpPr>
        <p:spPr>
          <a:xfrm>
            <a:off x="2000250" y="4576191"/>
            <a:ext cx="1513800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Budget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52500" y="5238750"/>
            <a:ext cx="10287000" cy="0"/>
          </a:xfrm>
          <a:prstGeom prst="line">
            <a:avLst/>
          </a:prstGeom>
          <a:ln w="9525">
            <a:solidFill>
              <a:srgbClr val="251B45">
                <a:alpha val="25000"/>
              </a:srgbClr>
            </a:solidFill>
          </a:ln>
        </p:spPr>
      </p:cxnSp>
      <p:sp>
        <p:nvSpPr>
          <p:cNvPr id="16" name="Text: 04"/>
          <p:cNvSpPr txBox="1"/>
          <p:nvPr/>
        </p:nvSpPr>
        <p:spPr>
          <a:xfrm>
            <a:off x="952500" y="5452491"/>
            <a:ext cx="600456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6A4CD6"/>
                </a:solidFill>
                <a:latin typeface="Lato"/>
                <a:ea typeface="Lato"/>
                <a:cs typeface="Lato"/>
              </a:rPr>
              <a:t>04</a:t>
            </a:r>
          </a:p>
        </p:txBody>
      </p:sp>
      <p:sp>
        <p:nvSpPr>
          <p:cNvPr id="17" name="Text: Timeline"/>
          <p:cNvSpPr txBox="1"/>
          <p:nvPr/>
        </p:nvSpPr>
        <p:spPr>
          <a:xfrm>
            <a:off x="2000250" y="5452491"/>
            <a:ext cx="1799806" cy="52406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Timeline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952500" y="6115050"/>
            <a:ext cx="10287000" cy="0"/>
          </a:xfrm>
          <a:prstGeom prst="line">
            <a:avLst/>
          </a:prstGeom>
          <a:ln w="9525">
            <a:solidFill>
              <a:srgbClr val="251B45">
                <a:alpha val="25000"/>
              </a:srgbClr>
            </a:solidFill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6" name="Text: Budget split (estimate)"/>
          <p:cNvSpPr txBox="1"/>
          <p:nvPr/>
        </p:nvSpPr>
        <p:spPr>
          <a:xfrm>
            <a:off x="952500" y="1159097"/>
            <a:ext cx="7701344" cy="81100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 spc="159">
                <a:solidFill>
                  <a:srgbClr val="251B45"/>
                </a:solidFill>
                <a:latin typeface="Lato"/>
                <a:ea typeface="Lato"/>
                <a:cs typeface="Lato"/>
              </a:rPr>
              <a:t>Budget split (estimate)</a:t>
            </a:r>
          </a:p>
        </p:txBody>
      </p:sp>
      <p:graphicFrame>
        <p:nvGraphicFramePr>
          <p:cNvPr id="7" name="Bar chart (sample data)"/>
          <p:cNvGraphicFramePr>
            <a:graphicFrameLocks noGrp="1"/>
          </p:cNvGraphicFramePr>
          <p:nvPr/>
        </p:nvGraphicFramePr>
        <p:xfrm>
          <a:off x="666750" y="2816542"/>
          <a:ext cx="8763000" cy="346043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9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TEAM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TEAM</a:t>
            </a:r>
          </a:p>
        </p:txBody>
      </p:sp>
      <p:sp>
        <p:nvSpPr>
          <p:cNvPr id="6" name="Text: The people"/>
          <p:cNvSpPr txBox="1"/>
          <p:nvPr/>
        </p:nvSpPr>
        <p:spPr>
          <a:xfrm>
            <a:off x="952500" y="1130808"/>
            <a:ext cx="3703562" cy="8454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54">
                <a:solidFill>
                  <a:srgbClr val="251B45"/>
                </a:solidFill>
                <a:latin typeface="Lato"/>
                <a:ea typeface="Lato"/>
                <a:cs typeface="Lato"/>
              </a:rPr>
              <a:t>The people</a:t>
            </a:r>
          </a:p>
        </p:txBody>
      </p:sp>
      <p:sp>
        <p:nvSpPr>
          <p:cNvPr id="7" name="Oval 6"/>
          <p:cNvSpPr/>
          <p:nvPr/>
        </p:nvSpPr>
        <p:spPr>
          <a:xfrm>
            <a:off x="952500" y="2571750"/>
            <a:ext cx="1714500" cy="1714500"/>
          </a:xfrm>
          <a:prstGeom prst="ellipse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KR"/>
          <p:cNvSpPr txBox="1"/>
          <p:nvPr/>
        </p:nvSpPr>
        <p:spPr>
          <a:xfrm>
            <a:off x="1345301" y="3063621"/>
            <a:ext cx="928897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Lato"/>
                <a:ea typeface="Lato"/>
                <a:cs typeface="Lato"/>
              </a:rPr>
              <a:t>KR</a:t>
            </a:r>
          </a:p>
        </p:txBody>
      </p:sp>
      <p:sp>
        <p:nvSpPr>
          <p:cNvPr id="9" name="Text: Kavya Reddy"/>
          <p:cNvSpPr txBox="1"/>
          <p:nvPr/>
        </p:nvSpPr>
        <p:spPr>
          <a:xfrm>
            <a:off x="1003442" y="4517326"/>
            <a:ext cx="1612616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Kavya Reddy</a:t>
            </a:r>
          </a:p>
        </p:txBody>
      </p:sp>
      <p:sp>
        <p:nvSpPr>
          <p:cNvPr id="10" name="Text: Lead"/>
          <p:cNvSpPr txBox="1"/>
          <p:nvPr/>
        </p:nvSpPr>
        <p:spPr>
          <a:xfrm>
            <a:off x="1556192" y="4897755"/>
            <a:ext cx="507117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Lato"/>
                <a:ea typeface="Lato"/>
                <a:cs typeface="Lato"/>
              </a:rPr>
              <a:t>Lead</a:t>
            </a:r>
          </a:p>
        </p:txBody>
      </p:sp>
      <p:sp>
        <p:nvSpPr>
          <p:cNvPr id="11" name="Oval 10"/>
          <p:cNvSpPr/>
          <p:nvPr/>
        </p:nvSpPr>
        <p:spPr>
          <a:xfrm>
            <a:off x="3524250" y="2571750"/>
            <a:ext cx="1714500" cy="1714500"/>
          </a:xfrm>
          <a:prstGeom prst="ellipse">
            <a:avLst/>
          </a:prstGeom>
          <a:solidFill>
            <a:srgbClr val="F08BB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FA"/>
          <p:cNvSpPr txBox="1"/>
          <p:nvPr/>
        </p:nvSpPr>
        <p:spPr>
          <a:xfrm>
            <a:off x="3958280" y="3063621"/>
            <a:ext cx="846439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FA</a:t>
            </a:r>
          </a:p>
        </p:txBody>
      </p:sp>
      <p:sp>
        <p:nvSpPr>
          <p:cNvPr id="13" name="Text: Farhan Ali"/>
          <p:cNvSpPr txBox="1"/>
          <p:nvPr/>
        </p:nvSpPr>
        <p:spPr>
          <a:xfrm>
            <a:off x="3760423" y="4517326"/>
            <a:ext cx="1242153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Farhan Ali</a:t>
            </a:r>
          </a:p>
        </p:txBody>
      </p:sp>
      <p:sp>
        <p:nvSpPr>
          <p:cNvPr id="14" name="Text: Design"/>
          <p:cNvSpPr txBox="1"/>
          <p:nvPr/>
        </p:nvSpPr>
        <p:spPr>
          <a:xfrm>
            <a:off x="4035519" y="4897755"/>
            <a:ext cx="691961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Lato"/>
                <a:ea typeface="Lato"/>
                <a:cs typeface="Lato"/>
              </a:rPr>
              <a:t>Design</a:t>
            </a:r>
          </a:p>
        </p:txBody>
      </p:sp>
      <p:sp>
        <p:nvSpPr>
          <p:cNvPr id="15" name="Oval 14"/>
          <p:cNvSpPr/>
          <p:nvPr/>
        </p:nvSpPr>
        <p:spPr>
          <a:xfrm>
            <a:off x="6096000" y="2571750"/>
            <a:ext cx="1714500" cy="1714500"/>
          </a:xfrm>
          <a:prstGeom prst="ellipse">
            <a:avLst/>
          </a:prstGeom>
          <a:solidFill>
            <a:srgbClr val="A896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DC"/>
          <p:cNvSpPr txBox="1"/>
          <p:nvPr/>
        </p:nvSpPr>
        <p:spPr>
          <a:xfrm>
            <a:off x="6457448" y="3063621"/>
            <a:ext cx="991605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DC</a:t>
            </a:r>
          </a:p>
        </p:txBody>
      </p:sp>
      <p:sp>
        <p:nvSpPr>
          <p:cNvPr id="17" name="Text: Diya Chawla"/>
          <p:cNvSpPr txBox="1"/>
          <p:nvPr/>
        </p:nvSpPr>
        <p:spPr>
          <a:xfrm>
            <a:off x="6176971" y="4517326"/>
            <a:ext cx="1552557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Diya Chawla</a:t>
            </a:r>
          </a:p>
        </p:txBody>
      </p:sp>
      <p:sp>
        <p:nvSpPr>
          <p:cNvPr id="18" name="Text: Engineering"/>
          <p:cNvSpPr txBox="1"/>
          <p:nvPr/>
        </p:nvSpPr>
        <p:spPr>
          <a:xfrm>
            <a:off x="6391744" y="4897755"/>
            <a:ext cx="1123012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Lato"/>
                <a:ea typeface="Lato"/>
                <a:cs typeface="Lato"/>
              </a:rPr>
              <a:t>Engineering</a:t>
            </a:r>
          </a:p>
        </p:txBody>
      </p:sp>
      <p:sp>
        <p:nvSpPr>
          <p:cNvPr id="19" name="Oval 18"/>
          <p:cNvSpPr/>
          <p:nvPr/>
        </p:nvSpPr>
        <p:spPr>
          <a:xfrm>
            <a:off x="8667750" y="2571750"/>
            <a:ext cx="1714500" cy="1714500"/>
          </a:xfrm>
          <a:prstGeom prst="ellipse">
            <a:avLst/>
          </a:prstGeom>
          <a:solidFill>
            <a:srgbClr val="EBB6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: KM"/>
          <p:cNvSpPr txBox="1"/>
          <p:nvPr/>
        </p:nvSpPr>
        <p:spPr>
          <a:xfrm>
            <a:off x="8959286" y="3063621"/>
            <a:ext cx="1131427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KM</a:t>
            </a:r>
          </a:p>
        </p:txBody>
      </p:sp>
      <p:sp>
        <p:nvSpPr>
          <p:cNvPr id="21" name="Text: Kabir Malhotra"/>
          <p:cNvSpPr txBox="1"/>
          <p:nvPr/>
        </p:nvSpPr>
        <p:spPr>
          <a:xfrm>
            <a:off x="8597382" y="4517326"/>
            <a:ext cx="1855236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Kabir Malhotra</a:t>
            </a:r>
          </a:p>
        </p:txBody>
      </p:sp>
      <p:sp>
        <p:nvSpPr>
          <p:cNvPr id="22" name="Text: Research"/>
          <p:cNvSpPr txBox="1"/>
          <p:nvPr/>
        </p:nvSpPr>
        <p:spPr>
          <a:xfrm>
            <a:off x="9090764" y="4897755"/>
            <a:ext cx="868472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Lato"/>
                <a:ea typeface="Lato"/>
                <a:cs typeface="Lato"/>
              </a:rPr>
              <a:t>Research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Thank you"/>
          <p:cNvSpPr txBox="1"/>
          <p:nvPr/>
        </p:nvSpPr>
        <p:spPr>
          <a:xfrm>
            <a:off x="952500" y="1839678"/>
            <a:ext cx="9034082" cy="21853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4150" b="1" i="0" spc="-142">
                <a:solidFill>
                  <a:srgbClr val="251B45"/>
                </a:solidFill>
                <a:latin typeface="Lato"/>
                <a:ea typeface="Lato"/>
                <a:cs typeface="Lato"/>
              </a:rPr>
              <a:t>Thank you</a:t>
            </a:r>
          </a:p>
        </p:txBody>
      </p:sp>
      <p:sp>
        <p:nvSpPr>
          <p:cNvPr id="6" name="Text: Questions? Let’s talk."/>
          <p:cNvSpPr txBox="1"/>
          <p:nvPr/>
        </p:nvSpPr>
        <p:spPr>
          <a:xfrm>
            <a:off x="952500" y="4137279"/>
            <a:ext cx="3528227" cy="4322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251B45"/>
                </a:solidFill>
                <a:latin typeface="Lato"/>
                <a:ea typeface="Lato"/>
                <a:cs typeface="Lato"/>
              </a:rPr>
              <a:t>Questions? Let’s talk.</a:t>
            </a:r>
          </a:p>
        </p:txBody>
      </p:sp>
      <p:sp>
        <p:nvSpPr>
          <p:cNvPr id="7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6E0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6A4CD6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08BB1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5607C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TEAM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6A4CD6"/>
                </a:solidFill>
                <a:latin typeface="Roboto Mono"/>
                <a:ea typeface="Roboto Mono"/>
                <a:cs typeface="Roboto Mono"/>
              </a:rPr>
              <a:t>TEAM</a:t>
            </a:r>
          </a:p>
        </p:txBody>
      </p:sp>
      <p:sp>
        <p:nvSpPr>
          <p:cNvPr id="6" name="Text: The people"/>
          <p:cNvSpPr txBox="1"/>
          <p:nvPr/>
        </p:nvSpPr>
        <p:spPr>
          <a:xfrm>
            <a:off x="952500" y="1130808"/>
            <a:ext cx="3703562" cy="8454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54">
                <a:solidFill>
                  <a:srgbClr val="251B45"/>
                </a:solidFill>
                <a:latin typeface="Lato"/>
                <a:ea typeface="Lato"/>
                <a:cs typeface="Lato"/>
              </a:rPr>
              <a:t>The people</a:t>
            </a:r>
          </a:p>
        </p:txBody>
      </p:sp>
      <p:sp>
        <p:nvSpPr>
          <p:cNvPr id="7" name="Oval 6"/>
          <p:cNvSpPr/>
          <p:nvPr/>
        </p:nvSpPr>
        <p:spPr>
          <a:xfrm>
            <a:off x="952500" y="2571750"/>
            <a:ext cx="1714500" cy="1714500"/>
          </a:xfrm>
          <a:prstGeom prst="ellipse">
            <a:avLst/>
          </a:prstGeom>
          <a:solidFill>
            <a:srgbClr val="6A4C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KR"/>
          <p:cNvSpPr txBox="1"/>
          <p:nvPr/>
        </p:nvSpPr>
        <p:spPr>
          <a:xfrm>
            <a:off x="1345301" y="3063621"/>
            <a:ext cx="928897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Lato"/>
                <a:ea typeface="Lato"/>
                <a:cs typeface="Lato"/>
              </a:rPr>
              <a:t>KR</a:t>
            </a:r>
          </a:p>
        </p:txBody>
      </p:sp>
      <p:sp>
        <p:nvSpPr>
          <p:cNvPr id="9" name="Text: Kavya Reddy"/>
          <p:cNvSpPr txBox="1"/>
          <p:nvPr/>
        </p:nvSpPr>
        <p:spPr>
          <a:xfrm>
            <a:off x="1003442" y="4517326"/>
            <a:ext cx="1612616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Kavya Reddy</a:t>
            </a:r>
          </a:p>
        </p:txBody>
      </p:sp>
      <p:sp>
        <p:nvSpPr>
          <p:cNvPr id="10" name="Text: Lead"/>
          <p:cNvSpPr txBox="1"/>
          <p:nvPr/>
        </p:nvSpPr>
        <p:spPr>
          <a:xfrm>
            <a:off x="1556192" y="4897755"/>
            <a:ext cx="507117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Lato"/>
                <a:ea typeface="Lato"/>
                <a:cs typeface="Lato"/>
              </a:rPr>
              <a:t>Lead</a:t>
            </a:r>
          </a:p>
        </p:txBody>
      </p:sp>
      <p:sp>
        <p:nvSpPr>
          <p:cNvPr id="11" name="Oval 10"/>
          <p:cNvSpPr/>
          <p:nvPr/>
        </p:nvSpPr>
        <p:spPr>
          <a:xfrm>
            <a:off x="3524250" y="2571750"/>
            <a:ext cx="1714500" cy="1714500"/>
          </a:xfrm>
          <a:prstGeom prst="ellipse">
            <a:avLst/>
          </a:prstGeom>
          <a:solidFill>
            <a:srgbClr val="F08BB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FA"/>
          <p:cNvSpPr txBox="1"/>
          <p:nvPr/>
        </p:nvSpPr>
        <p:spPr>
          <a:xfrm>
            <a:off x="3958280" y="3063621"/>
            <a:ext cx="846439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FA</a:t>
            </a:r>
          </a:p>
        </p:txBody>
      </p:sp>
      <p:sp>
        <p:nvSpPr>
          <p:cNvPr id="13" name="Text: Farhan Ali"/>
          <p:cNvSpPr txBox="1"/>
          <p:nvPr/>
        </p:nvSpPr>
        <p:spPr>
          <a:xfrm>
            <a:off x="3760423" y="4517326"/>
            <a:ext cx="1242153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Farhan Ali</a:t>
            </a:r>
          </a:p>
        </p:txBody>
      </p:sp>
      <p:sp>
        <p:nvSpPr>
          <p:cNvPr id="14" name="Text: Design"/>
          <p:cNvSpPr txBox="1"/>
          <p:nvPr/>
        </p:nvSpPr>
        <p:spPr>
          <a:xfrm>
            <a:off x="4035519" y="4897755"/>
            <a:ext cx="691961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Lato"/>
                <a:ea typeface="Lato"/>
                <a:cs typeface="Lato"/>
              </a:rPr>
              <a:t>Design</a:t>
            </a:r>
          </a:p>
        </p:txBody>
      </p:sp>
      <p:sp>
        <p:nvSpPr>
          <p:cNvPr id="15" name="Oval 14"/>
          <p:cNvSpPr/>
          <p:nvPr/>
        </p:nvSpPr>
        <p:spPr>
          <a:xfrm>
            <a:off x="6096000" y="2571750"/>
            <a:ext cx="1714500" cy="1714500"/>
          </a:xfrm>
          <a:prstGeom prst="ellipse">
            <a:avLst/>
          </a:prstGeom>
          <a:solidFill>
            <a:srgbClr val="A896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DC"/>
          <p:cNvSpPr txBox="1"/>
          <p:nvPr/>
        </p:nvSpPr>
        <p:spPr>
          <a:xfrm>
            <a:off x="6457448" y="3063621"/>
            <a:ext cx="991605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DC</a:t>
            </a:r>
          </a:p>
        </p:txBody>
      </p:sp>
      <p:sp>
        <p:nvSpPr>
          <p:cNvPr id="17" name="Text: Diya Chawla"/>
          <p:cNvSpPr txBox="1"/>
          <p:nvPr/>
        </p:nvSpPr>
        <p:spPr>
          <a:xfrm>
            <a:off x="6176971" y="4517326"/>
            <a:ext cx="1552557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Diya Chawla</a:t>
            </a:r>
          </a:p>
        </p:txBody>
      </p:sp>
      <p:sp>
        <p:nvSpPr>
          <p:cNvPr id="18" name="Text: Engineering"/>
          <p:cNvSpPr txBox="1"/>
          <p:nvPr/>
        </p:nvSpPr>
        <p:spPr>
          <a:xfrm>
            <a:off x="6391744" y="4897755"/>
            <a:ext cx="1123012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Lato"/>
                <a:ea typeface="Lato"/>
                <a:cs typeface="Lato"/>
              </a:rPr>
              <a:t>Engineering</a:t>
            </a:r>
          </a:p>
        </p:txBody>
      </p:sp>
      <p:sp>
        <p:nvSpPr>
          <p:cNvPr id="19" name="Oval 18"/>
          <p:cNvSpPr/>
          <p:nvPr/>
        </p:nvSpPr>
        <p:spPr>
          <a:xfrm>
            <a:off x="8667750" y="2571750"/>
            <a:ext cx="1714500" cy="1714500"/>
          </a:xfrm>
          <a:prstGeom prst="ellipse">
            <a:avLst/>
          </a:prstGeom>
          <a:solidFill>
            <a:srgbClr val="EBB6D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: KM"/>
          <p:cNvSpPr txBox="1"/>
          <p:nvPr/>
        </p:nvSpPr>
        <p:spPr>
          <a:xfrm>
            <a:off x="8959286" y="3063621"/>
            <a:ext cx="1131427" cy="753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KM</a:t>
            </a:r>
          </a:p>
        </p:txBody>
      </p:sp>
      <p:sp>
        <p:nvSpPr>
          <p:cNvPr id="21" name="Text: Kabir Malhotra"/>
          <p:cNvSpPr txBox="1"/>
          <p:nvPr/>
        </p:nvSpPr>
        <p:spPr>
          <a:xfrm>
            <a:off x="8597382" y="4517326"/>
            <a:ext cx="1855236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251B45"/>
                </a:solidFill>
                <a:latin typeface="Lato"/>
                <a:ea typeface="Lato"/>
                <a:cs typeface="Lato"/>
              </a:rPr>
              <a:t>Kabir Malhotra</a:t>
            </a:r>
          </a:p>
        </p:txBody>
      </p:sp>
      <p:sp>
        <p:nvSpPr>
          <p:cNvPr id="22" name="Text: Research"/>
          <p:cNvSpPr txBox="1"/>
          <p:nvPr/>
        </p:nvSpPr>
        <p:spPr>
          <a:xfrm>
            <a:off x="9090764" y="4897755"/>
            <a:ext cx="868472" cy="2486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5607C"/>
                </a:solidFill>
                <a:latin typeface="Lato"/>
                <a:ea typeface="Lato"/>
                <a:cs typeface="Lato"/>
              </a:rPr>
              <a:t>Research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Wedding Planning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