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3619500"/>
            <a:ext cx="4953000" cy="4953000"/>
          </a:xfrm>
          <a:prstGeom prst="ellipse">
            <a:avLst/>
          </a:prstGeom>
          <a:solidFill>
            <a:srgbClr val="C9EE57">
              <a:alpha val="12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9EE57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5" name="Text: 72%"/>
          <p:cNvSpPr txBox="1"/>
          <p:nvPr/>
        </p:nvSpPr>
        <p:spPr>
          <a:xfrm>
            <a:off x="895350" y="1905000"/>
            <a:ext cx="4026835" cy="34480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C9EE57"/>
                </a:solidFill>
                <a:latin typeface="Bebas Neue"/>
                <a:ea typeface="Bebas Neue"/>
                <a:cs typeface="Bebas Neue"/>
              </a:rPr>
              <a:t>72%</a:t>
            </a:r>
          </a:p>
        </p:txBody>
      </p:sp>
      <p:sp>
        <p:nvSpPr>
          <p:cNvPr id="6" name="Text: Spray coverage per hour."/>
          <p:cNvSpPr txBox="1"/>
          <p:nvPr/>
        </p:nvSpPr>
        <p:spPr>
          <a:xfrm>
            <a:off x="952500" y="5039296"/>
            <a:ext cx="4038396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Spray coverage per hour.</a:t>
            </a:r>
          </a:p>
        </p:txBody>
      </p:sp>
      <p:sp>
        <p:nvSpPr>
          <p:cNvPr id="7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3619500"/>
            <a:ext cx="4953000" cy="4953000"/>
          </a:xfrm>
          <a:prstGeom prst="ellipse">
            <a:avLst/>
          </a:prstGeom>
          <a:solidFill>
            <a:srgbClr val="C9EE57">
              <a:alpha val="12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SYSTEM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9EE57"/>
                </a:solidFill>
                <a:latin typeface="Roboto Mono"/>
                <a:ea typeface="Roboto Mono"/>
                <a:cs typeface="Roboto Mono"/>
              </a:rPr>
              <a:t>SYSTEM</a:t>
            </a:r>
          </a:p>
        </p:txBody>
      </p:sp>
      <p:sp>
        <p:nvSpPr>
          <p:cNvPr id="5" name="Text: HOW THE PARTS CONNECT"/>
          <p:cNvSpPr txBox="1"/>
          <p:nvPr/>
        </p:nvSpPr>
        <p:spPr>
          <a:xfrm>
            <a:off x="952500" y="1178814"/>
            <a:ext cx="5952649" cy="86029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500" b="1" i="0" spc="8">
                <a:solidFill>
                  <a:srgbClr val="F2F0E7"/>
                </a:solidFill>
                <a:latin typeface="Bebas Neue"/>
                <a:ea typeface="Bebas Neue"/>
                <a:cs typeface="Bebas Neue"/>
              </a:rPr>
              <a:t>HOW THE PARTS CONNECT</a:t>
            </a:r>
          </a:p>
        </p:txBody>
      </p:sp>
      <p:cxnSp>
        <p:nvCxnSpPr>
          <p:cNvPr id="6" name="Connector 5"/>
          <p:cNvCxnSpPr/>
          <p:nvPr/>
        </p:nvCxnSpPr>
        <p:spPr>
          <a:xfrm flipV="1">
            <a:off x="3143250" y="3048000"/>
            <a:ext cx="2952750" cy="952500"/>
          </a:xfrm>
          <a:prstGeom prst="line">
            <a:avLst/>
          </a:prstGeom>
          <a:ln w="38100">
            <a:solidFill>
              <a:srgbClr val="F2F0E7">
                <a:alpha val="50000"/>
              </a:srgbClr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3143250" y="4000500"/>
            <a:ext cx="2952750" cy="1333500"/>
          </a:xfrm>
          <a:prstGeom prst="line">
            <a:avLst/>
          </a:prstGeom>
          <a:ln w="38100">
            <a:solidFill>
              <a:srgbClr val="F2F0E7">
                <a:alpha val="50000"/>
              </a:srgbClr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0" y="3048000"/>
            <a:ext cx="2952750" cy="952500"/>
          </a:xfrm>
          <a:prstGeom prst="line">
            <a:avLst/>
          </a:prstGeom>
          <a:ln w="38100">
            <a:solidFill>
              <a:srgbClr val="F2F0E7">
                <a:alpha val="50000"/>
              </a:srgbClr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6096000" y="4000500"/>
            <a:ext cx="2952750" cy="1333500"/>
          </a:xfrm>
          <a:prstGeom prst="line">
            <a:avLst/>
          </a:prstGeom>
          <a:ln w="38100">
            <a:solidFill>
              <a:srgbClr val="F2F0E7">
                <a:alpha val="50000"/>
              </a:srgbClr>
            </a:solidFill>
          </a:ln>
        </p:spPr>
      </p:cxnSp>
      <p:sp>
        <p:nvSpPr>
          <p:cNvPr id="10" name="Oval 9"/>
          <p:cNvSpPr/>
          <p:nvPr/>
        </p:nvSpPr>
        <p:spPr>
          <a:xfrm>
            <a:off x="2400300" y="3257550"/>
            <a:ext cx="1485900" cy="1485900"/>
          </a:xfrm>
          <a:prstGeom prst="ellipse">
            <a:avLst/>
          </a:prstGeom>
          <a:solidFill>
            <a:srgbClr val="C9EE5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Problem"/>
          <p:cNvSpPr txBox="1"/>
          <p:nvPr/>
        </p:nvSpPr>
        <p:spPr>
          <a:xfrm>
            <a:off x="2621152" y="3887724"/>
            <a:ext cx="1044195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Problem</a:t>
            </a:r>
          </a:p>
        </p:txBody>
      </p:sp>
      <p:sp>
        <p:nvSpPr>
          <p:cNvPr id="12" name="Oval 11"/>
          <p:cNvSpPr/>
          <p:nvPr/>
        </p:nvSpPr>
        <p:spPr>
          <a:xfrm>
            <a:off x="5353050" y="2305050"/>
            <a:ext cx="1485900" cy="1485900"/>
          </a:xfrm>
          <a:prstGeom prst="ellipse">
            <a:avLst/>
          </a:prstGeom>
          <a:solidFill>
            <a:srgbClr val="6E8C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Prototype"/>
          <p:cNvSpPr txBox="1"/>
          <p:nvPr/>
        </p:nvSpPr>
        <p:spPr>
          <a:xfrm>
            <a:off x="5490145" y="2935224"/>
            <a:ext cx="1211711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14" name="Oval 13"/>
          <p:cNvSpPr/>
          <p:nvPr/>
        </p:nvSpPr>
        <p:spPr>
          <a:xfrm>
            <a:off x="5353050" y="4591050"/>
            <a:ext cx="1485900" cy="1485900"/>
          </a:xfrm>
          <a:prstGeom prst="ellipse">
            <a:avLst/>
          </a:prstGeom>
          <a:solidFill>
            <a:srgbClr val="7D943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Demo"/>
          <p:cNvSpPr txBox="1"/>
          <p:nvPr/>
        </p:nvSpPr>
        <p:spPr>
          <a:xfrm>
            <a:off x="5721284" y="5221224"/>
            <a:ext cx="749433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Demo</a:t>
            </a:r>
          </a:p>
        </p:txBody>
      </p:sp>
      <p:sp>
        <p:nvSpPr>
          <p:cNvPr id="16" name="Oval 15"/>
          <p:cNvSpPr/>
          <p:nvPr/>
        </p:nvSpPr>
        <p:spPr>
          <a:xfrm>
            <a:off x="8305800" y="3257550"/>
            <a:ext cx="1485900" cy="1485900"/>
          </a:xfrm>
          <a:prstGeom prst="ellipse">
            <a:avLst/>
          </a:prstGeom>
          <a:solidFill>
            <a:srgbClr val="F2F0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Team"/>
          <p:cNvSpPr txBox="1"/>
          <p:nvPr/>
        </p:nvSpPr>
        <p:spPr>
          <a:xfrm>
            <a:off x="8701492" y="3887724"/>
            <a:ext cx="694515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Team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3619500"/>
            <a:ext cx="4953000" cy="4953000"/>
          </a:xfrm>
          <a:prstGeom prst="ellipse">
            <a:avLst/>
          </a:prstGeom>
          <a:solidFill>
            <a:srgbClr val="C9EE57">
              <a:alpha val="12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3"/>
          <p:cNvSpPr txBox="1"/>
          <p:nvPr/>
        </p:nvSpPr>
        <p:spPr>
          <a:xfrm>
            <a:off x="952500" y="1866900"/>
            <a:ext cx="2678430" cy="4133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0" b="1" i="0" spc="-1350">
                <a:solidFill>
                  <a:srgbClr val="C9EE57"/>
                </a:solidFill>
                <a:latin typeface="Bebas Neue"/>
                <a:ea typeface="Bebas Neue"/>
                <a:cs typeface="Bebas Neue"/>
              </a:rPr>
              <a:t>03</a:t>
            </a:r>
          </a:p>
        </p:txBody>
      </p:sp>
      <p:sp>
        <p:nvSpPr>
          <p:cNvPr id="6" name="Text: Demo"/>
          <p:cNvSpPr txBox="1"/>
          <p:nvPr/>
        </p:nvSpPr>
        <p:spPr>
          <a:xfrm>
            <a:off x="6286500" y="3376422"/>
            <a:ext cx="2134039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0B0D10"/>
                </a:solidFill>
                <a:latin typeface="Arial"/>
                <a:ea typeface="Arial"/>
                <a:cs typeface="Arial"/>
              </a:rPr>
              <a:t>Demo</a:t>
            </a:r>
          </a:p>
        </p:txBody>
      </p:sp>
      <p:sp>
        <p:nvSpPr>
          <p:cNvPr id="7" name="Text: SECTION THREE"/>
          <p:cNvSpPr txBox="1"/>
          <p:nvPr/>
        </p:nvSpPr>
        <p:spPr>
          <a:xfrm>
            <a:off x="6286500" y="4216718"/>
            <a:ext cx="287149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0B0D10"/>
                </a:solidFill>
                <a:latin typeface="Roboto Mono"/>
                <a:ea typeface="Roboto Mono"/>
                <a:cs typeface="Roboto Mono"/>
              </a:rPr>
              <a:t>SECTION THREE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3619500"/>
            <a:ext cx="4953000" cy="4953000"/>
          </a:xfrm>
          <a:prstGeom prst="ellipse">
            <a:avLst/>
          </a:prstGeom>
          <a:solidFill>
            <a:srgbClr val="C9EE57">
              <a:alpha val="12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52500" y="1524000"/>
            <a:ext cx="95250" cy="2857500"/>
          </a:xfrm>
          <a:prstGeom prst="rect">
            <a:avLst/>
          </a:prstGeom>
          <a:solidFill>
            <a:srgbClr val="C9EE5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SEED DECK · 2026"/>
          <p:cNvSpPr txBox="1"/>
          <p:nvPr/>
        </p:nvSpPr>
        <p:spPr>
          <a:xfrm>
            <a:off x="952500" y="1133475"/>
            <a:ext cx="258649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9EE57"/>
                </a:solidFill>
                <a:latin typeface="Roboto Mono"/>
                <a:ea typeface="Roboto Mono"/>
                <a:cs typeface="Roboto Mono"/>
              </a:rPr>
              <a:t>SEED DECK · 2026</a:t>
            </a:r>
          </a:p>
        </p:txBody>
      </p:sp>
      <p:sp>
        <p:nvSpPr>
          <p:cNvPr id="5" name="Text: AGRITECH DRONE"/>
          <p:cNvSpPr txBox="1"/>
          <p:nvPr/>
        </p:nvSpPr>
        <p:spPr>
          <a:xfrm>
            <a:off x="952500" y="1575911"/>
            <a:ext cx="8047101" cy="172783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200" b="1" i="0" spc="34">
                <a:solidFill>
                  <a:srgbClr val="F2F0E7"/>
                </a:solidFill>
                <a:latin typeface="Bebas Neue"/>
                <a:ea typeface="Bebas Neue"/>
                <a:cs typeface="Bebas Neue"/>
              </a:rPr>
              <a:t>AGRITECH DRONE</a:t>
            </a:r>
          </a:p>
        </p:txBody>
      </p:sp>
      <p:sp>
        <p:nvSpPr>
          <p:cNvPr id="6" name="Text: Hackathon pitch"/>
          <p:cNvSpPr txBox="1"/>
          <p:nvPr/>
        </p:nvSpPr>
        <p:spPr>
          <a:xfrm>
            <a:off x="952500" y="3866007"/>
            <a:ext cx="2442398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Hackathon pitch</a:t>
            </a:r>
          </a:p>
        </p:txBody>
      </p:sp>
      <p:sp>
        <p:nvSpPr>
          <p:cNvPr id="7" name="Text: Presented by Naina Joshi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Presented by Naina Joshi ·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Agritech Drone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