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C4B7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F2C94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E8E0D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ACADEMIC"/>
          <p:cNvSpPr txBox="1"/>
          <p:nvPr/>
        </p:nvSpPr>
        <p:spPr>
          <a:xfrm>
            <a:off x="952500" y="1133475"/>
            <a:ext cx="1312295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2C94C"/>
                </a:solidFill>
                <a:latin typeface="Roboto Mono"/>
                <a:ea typeface="Roboto Mono"/>
                <a:cs typeface="Roboto Mono"/>
              </a:rPr>
              <a:t>ACADEMIC</a:t>
            </a:r>
          </a:p>
        </p:txBody>
      </p:sp>
      <p:sp>
        <p:nvSpPr>
          <p:cNvPr id="5" name="Text: Literature Review"/>
          <p:cNvSpPr txBox="1"/>
          <p:nvPr/>
        </p:nvSpPr>
        <p:spPr>
          <a:xfrm>
            <a:off x="952500" y="1586589"/>
            <a:ext cx="11144250" cy="16403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350" b="1" i="0" spc="-393">
                <a:solidFill>
                  <a:srgbClr val="F2EFE9"/>
                </a:solidFill>
                <a:latin typeface="Georgia"/>
                <a:ea typeface="Georgia"/>
                <a:cs typeface="Georgia"/>
              </a:rPr>
              <a:t>Literature Review</a:t>
            </a:r>
          </a:p>
        </p:txBody>
      </p:sp>
      <p:sp>
        <p:nvSpPr>
          <p:cNvPr id="6" name="Text: Research methods assignment"/>
          <p:cNvSpPr txBox="1"/>
          <p:nvPr/>
        </p:nvSpPr>
        <p:spPr>
          <a:xfrm>
            <a:off x="952500" y="3866007"/>
            <a:ext cx="4659935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F2EFE9"/>
                </a:solidFill>
                <a:latin typeface="Arial"/>
                <a:ea typeface="Arial"/>
                <a:cs typeface="Arial"/>
              </a:rPr>
              <a:t>Research methods assignment</a:t>
            </a:r>
          </a:p>
        </p:txBody>
      </p:sp>
      <p:sp>
        <p:nvSpPr>
          <p:cNvPr id="7" name="Text: Presented by Simran Kaur · Oct"/>
          <p:cNvSpPr txBox="1"/>
          <p:nvPr/>
        </p:nvSpPr>
        <p:spPr>
          <a:xfrm>
            <a:off x="952500" y="5895975"/>
            <a:ext cx="4942208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B0BFD2"/>
                </a:solidFill>
                <a:latin typeface="Roboto Mono"/>
                <a:ea typeface="Roboto Mono"/>
                <a:cs typeface="Roboto Mono"/>
              </a:rPr>
              <a:t>Presented by Simran Kaur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C4B7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F2C94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E8E0D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B0BFD2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KEY NUMBER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2C94C"/>
                </a:solidFill>
                <a:latin typeface="Roboto Mono"/>
                <a:ea typeface="Roboto Mono"/>
                <a:cs typeface="Roboto Mono"/>
              </a:rPr>
              <a:t>KEY NUMBER</a:t>
            </a:r>
          </a:p>
        </p:txBody>
      </p:sp>
      <p:sp>
        <p:nvSpPr>
          <p:cNvPr id="6" name="Text: 9/10"/>
          <p:cNvSpPr txBox="1"/>
          <p:nvPr/>
        </p:nvSpPr>
        <p:spPr>
          <a:xfrm>
            <a:off x="895350" y="1419225"/>
            <a:ext cx="5711421" cy="3919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1" i="0" spc="-900">
                <a:solidFill>
                  <a:srgbClr val="F2C94C"/>
                </a:solidFill>
                <a:latin typeface="Georgia"/>
                <a:ea typeface="Georgia"/>
                <a:cs typeface="Georgia"/>
              </a:rPr>
              <a:t>9/10</a:t>
            </a:r>
          </a:p>
        </p:txBody>
      </p:sp>
      <p:sp>
        <p:nvSpPr>
          <p:cNvPr id="7" name="Text: Papers by year."/>
          <p:cNvSpPr txBox="1"/>
          <p:nvPr/>
        </p:nvSpPr>
        <p:spPr>
          <a:xfrm>
            <a:off x="952500" y="5039296"/>
            <a:ext cx="2513377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550" b="0" i="0">
                <a:solidFill>
                  <a:srgbClr val="F2EFE9"/>
                </a:solidFill>
                <a:latin typeface="Arial"/>
                <a:ea typeface="Arial"/>
                <a:cs typeface="Arial"/>
              </a:rPr>
              <a:t>Papers by year.</a:t>
            </a:r>
          </a:p>
        </p:txBody>
      </p:sp>
      <p:sp>
        <p:nvSpPr>
          <p:cNvPr id="8" name="Text: Sample figure — replace with y"/>
          <p:cNvSpPr txBox="1"/>
          <p:nvPr/>
        </p:nvSpPr>
        <p:spPr>
          <a:xfrm>
            <a:off x="952500" y="6106478"/>
            <a:ext cx="5017656" cy="24622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350" b="0" i="0">
                <a:solidFill>
                  <a:srgbClr val="B0BFD2"/>
                </a:solidFill>
                <a:latin typeface="Roboto Mono"/>
                <a:ea typeface="Roboto Mono"/>
                <a:cs typeface="Roboto Mono"/>
              </a:rPr>
              <a:t>Sample figure — replace with your own source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C4B7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F2C94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E8E0D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B0BFD2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2C94C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6" name="Text: Before / after"/>
          <p:cNvSpPr txBox="1"/>
          <p:nvPr/>
        </p:nvSpPr>
        <p:spPr>
          <a:xfrm>
            <a:off x="952500" y="1075944"/>
            <a:ext cx="4858588" cy="95516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108">
                <a:solidFill>
                  <a:srgbClr val="F2EFE9"/>
                </a:solidFill>
                <a:latin typeface="Georgia"/>
                <a:ea typeface="Georgia"/>
                <a:cs typeface="Georgia"/>
              </a:rPr>
              <a:t>Before / after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3C587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Today"/>
          <p:cNvSpPr txBox="1"/>
          <p:nvPr/>
        </p:nvSpPr>
        <p:spPr>
          <a:xfrm>
            <a:off x="1238250" y="2735961"/>
            <a:ext cx="1120901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9" name="Text: ✕ Scope"/>
          <p:cNvSpPr txBox="1"/>
          <p:nvPr/>
        </p:nvSpPr>
        <p:spPr>
          <a:xfrm>
            <a:off x="1238250" y="3489388"/>
            <a:ext cx="109053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✕ Scope</a:t>
            </a:r>
          </a:p>
        </p:txBody>
      </p:sp>
      <p:sp>
        <p:nvSpPr>
          <p:cNvPr id="10" name="Text: ✕ Sources"/>
          <p:cNvSpPr txBox="1"/>
          <p:nvPr/>
        </p:nvSpPr>
        <p:spPr>
          <a:xfrm>
            <a:off x="1238250" y="4060888"/>
            <a:ext cx="131747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✕ Sources</a:t>
            </a:r>
          </a:p>
        </p:txBody>
      </p:sp>
      <p:sp>
        <p:nvSpPr>
          <p:cNvPr id="11" name="Text: ✕ Themes"/>
          <p:cNvSpPr txBox="1"/>
          <p:nvPr/>
        </p:nvSpPr>
        <p:spPr>
          <a:xfrm>
            <a:off x="1238250" y="4632388"/>
            <a:ext cx="129725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✕ Themes</a:t>
            </a:r>
          </a:p>
        </p:txBody>
      </p:sp>
      <p:sp>
        <p:nvSpPr>
          <p:cNvPr id="12" name="Text: ✕ Gaps"/>
          <p:cNvSpPr txBox="1"/>
          <p:nvPr/>
        </p:nvSpPr>
        <p:spPr>
          <a:xfrm>
            <a:off x="1238250" y="5203888"/>
            <a:ext cx="96920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✕ Gaps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F2C94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With us"/>
          <p:cNvSpPr txBox="1"/>
          <p:nvPr/>
        </p:nvSpPr>
        <p:spPr>
          <a:xfrm>
            <a:off x="6381750" y="2735961"/>
            <a:ext cx="1396603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With us</a:t>
            </a:r>
          </a:p>
        </p:txBody>
      </p:sp>
      <p:sp>
        <p:nvSpPr>
          <p:cNvPr id="15" name="Text: ✓ Scope"/>
          <p:cNvSpPr txBox="1"/>
          <p:nvPr/>
        </p:nvSpPr>
        <p:spPr>
          <a:xfrm>
            <a:off x="6381750" y="3489388"/>
            <a:ext cx="109053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Scope</a:t>
            </a:r>
          </a:p>
        </p:txBody>
      </p:sp>
      <p:sp>
        <p:nvSpPr>
          <p:cNvPr id="16" name="Text: ✓ Sources"/>
          <p:cNvSpPr txBox="1"/>
          <p:nvPr/>
        </p:nvSpPr>
        <p:spPr>
          <a:xfrm>
            <a:off x="6381750" y="4060888"/>
            <a:ext cx="131747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Sources</a:t>
            </a:r>
          </a:p>
        </p:txBody>
      </p:sp>
      <p:sp>
        <p:nvSpPr>
          <p:cNvPr id="17" name="Text: ✓ Themes"/>
          <p:cNvSpPr txBox="1"/>
          <p:nvPr/>
        </p:nvSpPr>
        <p:spPr>
          <a:xfrm>
            <a:off x="6381750" y="4632388"/>
            <a:ext cx="129725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Themes</a:t>
            </a:r>
          </a:p>
        </p:txBody>
      </p:sp>
      <p:sp>
        <p:nvSpPr>
          <p:cNvPr id="18" name="Text: ✓ Gaps"/>
          <p:cNvSpPr txBox="1"/>
          <p:nvPr/>
        </p:nvSpPr>
        <p:spPr>
          <a:xfrm>
            <a:off x="6381750" y="5203888"/>
            <a:ext cx="96920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Gaps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C4B7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F2C94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E8E0D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B0BFD2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PROCESS"/>
          <p:cNvSpPr txBox="1"/>
          <p:nvPr/>
        </p:nvSpPr>
        <p:spPr>
          <a:xfrm>
            <a:off x="952500" y="84772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2C94C"/>
                </a:solidFill>
                <a:latin typeface="Roboto Mono"/>
                <a:ea typeface="Roboto Mono"/>
                <a:cs typeface="Roboto Mono"/>
              </a:rPr>
              <a:t>PROCESS</a:t>
            </a:r>
          </a:p>
        </p:txBody>
      </p:sp>
      <p:sp>
        <p:nvSpPr>
          <p:cNvPr id="6" name="Text: From idea to done"/>
          <p:cNvSpPr txBox="1"/>
          <p:nvPr/>
        </p:nvSpPr>
        <p:spPr>
          <a:xfrm>
            <a:off x="952500" y="1096328"/>
            <a:ext cx="6272212" cy="92916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250" b="1" i="0" spc="-234">
                <a:solidFill>
                  <a:srgbClr val="F2EFE9"/>
                </a:solidFill>
                <a:latin typeface="Georgia"/>
                <a:ea typeface="Georgia"/>
                <a:cs typeface="Georgia"/>
              </a:rPr>
              <a:t>From idea to done</a:t>
            </a:r>
          </a:p>
        </p:txBody>
      </p:sp>
      <p:sp>
        <p:nvSpPr>
          <p:cNvPr id="7" name="Rectangle 6"/>
          <p:cNvSpPr/>
          <p:nvPr/>
        </p:nvSpPr>
        <p:spPr>
          <a:xfrm>
            <a:off x="9525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F2C94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Scope"/>
          <p:cNvSpPr txBox="1"/>
          <p:nvPr/>
        </p:nvSpPr>
        <p:spPr>
          <a:xfrm>
            <a:off x="1714365" y="3537013"/>
            <a:ext cx="857521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Scope</a:t>
            </a:r>
          </a:p>
        </p:txBody>
      </p:sp>
      <p:sp>
        <p:nvSpPr>
          <p:cNvPr id="9" name="Rectangle 8"/>
          <p:cNvSpPr/>
          <p:nvPr/>
        </p:nvSpPr>
        <p:spPr>
          <a:xfrm>
            <a:off x="35242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E8E0D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Text: Sources"/>
          <p:cNvSpPr txBox="1"/>
          <p:nvPr/>
        </p:nvSpPr>
        <p:spPr>
          <a:xfrm>
            <a:off x="4158295" y="3537013"/>
            <a:ext cx="111316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Sources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9600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A3975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Themes"/>
          <p:cNvSpPr txBox="1"/>
          <p:nvPr/>
        </p:nvSpPr>
        <p:spPr>
          <a:xfrm>
            <a:off x="6752796" y="3537013"/>
            <a:ext cx="106765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Themes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67750" y="2857500"/>
            <a:ext cx="2381250" cy="1524000"/>
          </a:xfrm>
          <a:custGeom>
            <a:avLst/>
            <a:gdLst/>
            <a:ahLst/>
            <a:cxnLst/>
            <a:rect l="0" t="0" r="r" b="b"/>
            <a:pathLst>
              <a:path w="2381250" h="1524000">
                <a:moveTo>
                  <a:pt x="0" y="0"/>
                </a:moveTo>
                <a:lnTo>
                  <a:pt x="2095500" y="0"/>
                </a:lnTo>
                <a:lnTo>
                  <a:pt x="2381250" y="762000"/>
                </a:lnTo>
                <a:lnTo>
                  <a:pt x="2095500" y="1524000"/>
                </a:lnTo>
                <a:lnTo>
                  <a:pt x="0" y="1524000"/>
                </a:lnTo>
                <a:lnTo>
                  <a:pt x="285750" y="762000"/>
                </a:lnTo>
                <a:close/>
              </a:path>
            </a:pathLst>
          </a:custGeom>
          <a:solidFill>
            <a:srgbClr val="9DA4AB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Gaps"/>
          <p:cNvSpPr txBox="1"/>
          <p:nvPr/>
        </p:nvSpPr>
        <p:spPr>
          <a:xfrm>
            <a:off x="9491537" y="3537013"/>
            <a:ext cx="73367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Gaps</a:t>
            </a:r>
          </a:p>
        </p:txBody>
      </p:sp>
      <p:sp>
        <p:nvSpPr>
          <p:cNvPr id="15" name="Text: Each stage has an owner, a dea"/>
          <p:cNvSpPr txBox="1"/>
          <p:nvPr/>
        </p:nvSpPr>
        <p:spPr>
          <a:xfrm>
            <a:off x="952500" y="5091303"/>
            <a:ext cx="7964843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F2EFE9"/>
                </a:solidFill>
                <a:latin typeface="Arial"/>
                <a:ea typeface="Arial"/>
                <a:cs typeface="Arial"/>
              </a:rPr>
              <a:t>Each stage has an owner, a deadline and a clear definition of</a:t>
            </a:r>
          </a:p>
        </p:txBody>
      </p:sp>
      <p:sp>
        <p:nvSpPr>
          <p:cNvPr id="16" name="Text: done."/>
          <p:cNvSpPr txBox="1"/>
          <p:nvPr/>
        </p:nvSpPr>
        <p:spPr>
          <a:xfrm>
            <a:off x="952500" y="5478018"/>
            <a:ext cx="781717" cy="3190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100" b="0" i="0">
                <a:solidFill>
                  <a:srgbClr val="F2EFE9"/>
                </a:solidFill>
                <a:latin typeface="Arial"/>
                <a:ea typeface="Arial"/>
                <a:cs typeface="Arial"/>
              </a:rPr>
              <a:t>done.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C4B7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F2C94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E8E0D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B0BFD2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2C94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Text: Q &amp; A"/>
          <p:cNvSpPr txBox="1"/>
          <p:nvPr/>
        </p:nvSpPr>
        <p:spPr>
          <a:xfrm>
            <a:off x="2779558" y="1758315"/>
            <a:ext cx="6632884" cy="287940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6500" b="1" i="0">
                <a:solidFill>
                  <a:srgbClr val="111111"/>
                </a:solidFill>
                <a:latin typeface="Georgia"/>
                <a:ea typeface="Georgia"/>
                <a:cs typeface="Georgia"/>
              </a:rPr>
              <a:t>Q &amp; A</a:t>
            </a:r>
          </a:p>
        </p:txBody>
      </p:sp>
      <p:sp>
        <p:nvSpPr>
          <p:cNvPr id="7" name="Text: Ask us anything"/>
          <p:cNvSpPr txBox="1"/>
          <p:nvPr/>
        </p:nvSpPr>
        <p:spPr>
          <a:xfrm>
            <a:off x="4819496" y="4658296"/>
            <a:ext cx="2553008" cy="383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25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Ask us anything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C4B7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F2C94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E8E0D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B0BFD2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COMPARISON"/>
          <p:cNvSpPr txBox="1"/>
          <p:nvPr/>
        </p:nvSpPr>
        <p:spPr>
          <a:xfrm>
            <a:off x="952500" y="847725"/>
            <a:ext cx="1630844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F2C94C"/>
                </a:solidFill>
                <a:latin typeface="Roboto Mono"/>
                <a:ea typeface="Roboto Mono"/>
                <a:cs typeface="Roboto Mono"/>
              </a:rPr>
              <a:t>COMPARISON</a:t>
            </a:r>
          </a:p>
        </p:txBody>
      </p:sp>
      <p:sp>
        <p:nvSpPr>
          <p:cNvPr id="6" name="Text: Before / after"/>
          <p:cNvSpPr txBox="1"/>
          <p:nvPr/>
        </p:nvSpPr>
        <p:spPr>
          <a:xfrm>
            <a:off x="952500" y="1075944"/>
            <a:ext cx="4858588" cy="95516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 spc="-108">
                <a:solidFill>
                  <a:srgbClr val="F2EFE9"/>
                </a:solidFill>
                <a:latin typeface="Georgia"/>
                <a:ea typeface="Georgia"/>
                <a:cs typeface="Georgia"/>
              </a:rPr>
              <a:t>Before / after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525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3C587D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Today"/>
          <p:cNvSpPr txBox="1"/>
          <p:nvPr/>
        </p:nvSpPr>
        <p:spPr>
          <a:xfrm>
            <a:off x="1238250" y="2735961"/>
            <a:ext cx="1120901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Today</a:t>
            </a:r>
          </a:p>
        </p:txBody>
      </p:sp>
      <p:sp>
        <p:nvSpPr>
          <p:cNvPr id="9" name="Text: ✕ Scope"/>
          <p:cNvSpPr txBox="1"/>
          <p:nvPr/>
        </p:nvSpPr>
        <p:spPr>
          <a:xfrm>
            <a:off x="1238250" y="3489388"/>
            <a:ext cx="109053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✕ Scope</a:t>
            </a:r>
          </a:p>
        </p:txBody>
      </p:sp>
      <p:sp>
        <p:nvSpPr>
          <p:cNvPr id="10" name="Text: ✕ Sources"/>
          <p:cNvSpPr txBox="1"/>
          <p:nvPr/>
        </p:nvSpPr>
        <p:spPr>
          <a:xfrm>
            <a:off x="1238250" y="4060888"/>
            <a:ext cx="131747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✕ Sources</a:t>
            </a:r>
          </a:p>
        </p:txBody>
      </p:sp>
      <p:sp>
        <p:nvSpPr>
          <p:cNvPr id="11" name="Text: ✕ Themes"/>
          <p:cNvSpPr txBox="1"/>
          <p:nvPr/>
        </p:nvSpPr>
        <p:spPr>
          <a:xfrm>
            <a:off x="1238250" y="4632388"/>
            <a:ext cx="129725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✕ Themes</a:t>
            </a:r>
          </a:p>
        </p:txBody>
      </p:sp>
      <p:sp>
        <p:nvSpPr>
          <p:cNvPr id="12" name="Text: ✕ Gaps"/>
          <p:cNvSpPr txBox="1"/>
          <p:nvPr/>
        </p:nvSpPr>
        <p:spPr>
          <a:xfrm>
            <a:off x="1238250" y="5203888"/>
            <a:ext cx="96920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✕ Gaps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0" y="2476500"/>
            <a:ext cx="4762500" cy="3619500"/>
          </a:xfrm>
          <a:prstGeom prst="roundRect">
            <a:avLst>
              <a:gd name="adj" fmla="val 4736"/>
            </a:avLst>
          </a:prstGeom>
          <a:solidFill>
            <a:srgbClr val="F2C94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With us"/>
          <p:cNvSpPr txBox="1"/>
          <p:nvPr/>
        </p:nvSpPr>
        <p:spPr>
          <a:xfrm>
            <a:off x="6381750" y="2735961"/>
            <a:ext cx="1396603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1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With us</a:t>
            </a:r>
          </a:p>
        </p:txBody>
      </p:sp>
      <p:sp>
        <p:nvSpPr>
          <p:cNvPr id="15" name="Text: ✓ Scope"/>
          <p:cNvSpPr txBox="1"/>
          <p:nvPr/>
        </p:nvSpPr>
        <p:spPr>
          <a:xfrm>
            <a:off x="6381750" y="3489388"/>
            <a:ext cx="1090537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Scope</a:t>
            </a:r>
          </a:p>
        </p:txBody>
      </p:sp>
      <p:sp>
        <p:nvSpPr>
          <p:cNvPr id="16" name="Text: ✓ Sources"/>
          <p:cNvSpPr txBox="1"/>
          <p:nvPr/>
        </p:nvSpPr>
        <p:spPr>
          <a:xfrm>
            <a:off x="6381750" y="4060888"/>
            <a:ext cx="131747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Sources</a:t>
            </a:r>
          </a:p>
        </p:txBody>
      </p:sp>
      <p:sp>
        <p:nvSpPr>
          <p:cNvPr id="17" name="Text: ✓ Themes"/>
          <p:cNvSpPr txBox="1"/>
          <p:nvPr/>
        </p:nvSpPr>
        <p:spPr>
          <a:xfrm>
            <a:off x="6381750" y="4632388"/>
            <a:ext cx="1297253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Themes</a:t>
            </a:r>
          </a:p>
        </p:txBody>
      </p:sp>
      <p:sp>
        <p:nvSpPr>
          <p:cNvPr id="18" name="Text: ✓ Gaps"/>
          <p:cNvSpPr txBox="1"/>
          <p:nvPr/>
        </p:nvSpPr>
        <p:spPr>
          <a:xfrm>
            <a:off x="6381750" y="5203888"/>
            <a:ext cx="969206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111111"/>
                </a:solidFill>
                <a:latin typeface="Arial"/>
                <a:ea typeface="Arial"/>
                <a:cs typeface="Arial"/>
              </a:rPr>
              <a:t>✓ Gaps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C4B7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rgbClr val="F2C94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342900" y="0"/>
            <a:ext cx="76200" cy="6858000"/>
          </a:xfrm>
          <a:prstGeom prst="rect">
            <a:avLst/>
          </a:prstGeom>
          <a:solidFill>
            <a:srgbClr val="E8E0D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B0BFD2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5" name="Text: Thank you"/>
          <p:cNvSpPr txBox="1"/>
          <p:nvPr/>
        </p:nvSpPr>
        <p:spPr>
          <a:xfrm>
            <a:off x="952500" y="1892813"/>
            <a:ext cx="8524875" cy="222178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2700" b="1" i="0" spc="-889">
                <a:solidFill>
                  <a:srgbClr val="F2EFE9"/>
                </a:solidFill>
                <a:latin typeface="Georgia"/>
                <a:ea typeface="Georgia"/>
                <a:cs typeface="Georgia"/>
              </a:rPr>
              <a:t>Thank you</a:t>
            </a:r>
          </a:p>
        </p:txBody>
      </p:sp>
      <p:sp>
        <p:nvSpPr>
          <p:cNvPr id="6" name="Text: Questions? Let’s talk."/>
          <p:cNvSpPr txBox="1"/>
          <p:nvPr/>
        </p:nvSpPr>
        <p:spPr>
          <a:xfrm>
            <a:off x="952500" y="4164711"/>
            <a:ext cx="3637465" cy="40481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700" b="0" i="0">
                <a:solidFill>
                  <a:srgbClr val="F2EFE9"/>
                </a:solidFill>
                <a:latin typeface="Arial"/>
                <a:ea typeface="Arial"/>
                <a:cs typeface="Arial"/>
              </a:rPr>
              <a:t>Questions? Let’s talk.</a:t>
            </a:r>
          </a:p>
        </p:txBody>
      </p:sp>
      <p:sp>
        <p:nvSpPr>
          <p:cNvPr id="7" name="Text: yourname@yourdomain.com · +91 "/>
          <p:cNvSpPr txBox="1"/>
          <p:nvPr/>
        </p:nvSpPr>
        <p:spPr>
          <a:xfrm>
            <a:off x="952500" y="5093970"/>
            <a:ext cx="6224821" cy="3219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800" b="0" i="0">
                <a:solidFill>
                  <a:srgbClr val="B0BFD2"/>
                </a:solidFill>
                <a:latin typeface="Roboto Mono"/>
                <a:ea typeface="Roboto Mono"/>
                <a:cs typeface="Roboto Mono"/>
              </a:rPr>
              <a:t>yourname@yourdomain.com · +91 98765 43210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Literature Review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