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8E3446"/>
              </a:solidFill>
              <a:ln>
                <a:noFill/>
              </a:ln>
            </c:spPr>
          </c:dPt>
          <c:dPt>
            <c:idx val="1"/>
            <c:spPr>
              <a:solidFill>
                <a:srgbClr val="3B1F24"/>
              </a:solidFill>
              <a:ln>
                <a:noFill/>
              </a:ln>
            </c:spPr>
          </c:dPt>
          <c:dPt>
            <c:idx val="2"/>
            <c:spPr>
              <a:solidFill>
                <a:srgbClr val="755D5B"/>
              </a:solidFill>
              <a:ln>
                <a:noFill/>
              </a:ln>
            </c:spPr>
          </c:dPt>
          <c:dPt>
            <c:idx val="3"/>
            <c:spPr>
              <a:solidFill>
                <a:srgbClr val="C95B6B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Share (sample data)</c:v>
                </c:pt>
              </c:strCache>
            </c:strRef>
          </c:tx>
          <c:dPt>
            <c:idx val="0"/>
            <c:spPr>
              <a:solidFill>
                <a:srgbClr val="8E3446"/>
              </a:solidFill>
              <a:ln>
                <a:noFill/>
              </a:ln>
            </c:spPr>
          </c:dPt>
          <c:dPt>
            <c:idx val="1"/>
            <c:spPr>
              <a:solidFill>
                <a:srgbClr val="3B1F24"/>
              </a:solidFill>
              <a:ln>
                <a:noFill/>
              </a:ln>
            </c:spPr>
          </c:dPt>
          <c:dPt>
            <c:idx val="2"/>
            <c:spPr>
              <a:solidFill>
                <a:srgbClr val="755D5B"/>
              </a:solidFill>
              <a:ln>
                <a:noFill/>
              </a:ln>
            </c:spPr>
          </c:dPt>
          <c:dPt>
            <c:idx val="3"/>
            <c:spPr>
              <a:solidFill>
                <a:srgbClr val="C95B6B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Item 1</c:v>
                </c:pt>
                <c:pt idx="1">
                  <c:v>Item 2</c:v>
                </c:pt>
                <c:pt idx="2">
                  <c:v>Item 3</c:v>
                </c:pt>
                <c:pt idx="3">
                  <c:v>Item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27.0</c:v>
                </c:pt>
                <c:pt idx="1">
                  <c:v>18.0</c:v>
                </c:pt>
                <c:pt idx="2">
                  <c:v>13.0</c:v>
                </c:pt>
                <c:pt idx="3">
                  <c:v>42.0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C95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0" y="0"/>
            <a:ext cx="4876800" cy="6858000"/>
          </a:xfrm>
          <a:prstGeom prst="rect">
            <a:avLst/>
          </a:prstGeom>
          <a:solidFill>
            <a:srgbClr val="C95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0" y="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0" y="762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0" y="1524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0" y="2286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0" y="3048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0" y="3810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0" y="4572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315200" y="5334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0" y="6096000"/>
            <a:ext cx="4876800" cy="38100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93405" y="1868805"/>
            <a:ext cx="3120390" cy="3120390"/>
          </a:xfrm>
          <a:prstGeom prst="ellipse">
            <a:avLst/>
          </a:prstGeom>
          <a:solidFill>
            <a:srgbClr val="3B1F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REPORT"/>
          <p:cNvSpPr txBox="1"/>
          <p:nvPr/>
        </p:nvSpPr>
        <p:spPr>
          <a:xfrm>
            <a:off x="952500" y="113347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A14956"/>
                </a:solidFill>
                <a:latin typeface="Roboto Mono"/>
                <a:ea typeface="Roboto Mono"/>
                <a:cs typeface="Roboto Mono"/>
              </a:rPr>
              <a:t>REPORT</a:t>
            </a:r>
          </a:p>
        </p:txBody>
      </p:sp>
      <p:sp>
        <p:nvSpPr>
          <p:cNvPr id="15" name="Text: Retail Expansion"/>
          <p:cNvSpPr txBox="1"/>
          <p:nvPr/>
        </p:nvSpPr>
        <p:spPr>
          <a:xfrm>
            <a:off x="952500" y="1884545"/>
            <a:ext cx="7162800" cy="122067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7050" b="0" i="0" spc="-141">
                <a:solidFill>
                  <a:srgbClr val="3B1F24"/>
                </a:solidFill>
                <a:latin typeface="Playfair Display"/>
                <a:ea typeface="Playfair Display"/>
                <a:cs typeface="Playfair Display"/>
              </a:rPr>
              <a:t>Retail Expansion</a:t>
            </a:r>
          </a:p>
        </p:txBody>
      </p:sp>
      <p:sp>
        <p:nvSpPr>
          <p:cNvPr id="16" name="Text: Board presentation"/>
          <p:cNvSpPr txBox="1"/>
          <p:nvPr/>
        </p:nvSpPr>
        <p:spPr>
          <a:xfrm>
            <a:off x="952500" y="3866007"/>
            <a:ext cx="2871373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Board presentation</a:t>
            </a:r>
          </a:p>
        </p:txBody>
      </p:sp>
      <p:sp>
        <p:nvSpPr>
          <p:cNvPr id="17" name="Text: Presented by Zara Sheikh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Presented by Zara Sheikh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DC6C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B1F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: 03"/>
          <p:cNvSpPr txBox="1"/>
          <p:nvPr/>
        </p:nvSpPr>
        <p:spPr>
          <a:xfrm>
            <a:off x="952500" y="1232535"/>
            <a:ext cx="3934355" cy="4613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C95B6B"/>
                </a:solidFill>
                <a:latin typeface="Playfair Display"/>
                <a:ea typeface="Playfair Display"/>
                <a:cs typeface="Playfair Display"/>
              </a:rPr>
              <a:t>03</a:t>
            </a:r>
          </a:p>
        </p:txBody>
      </p:sp>
      <p:sp>
        <p:nvSpPr>
          <p:cNvPr id="6" name="Text: Recommendation"/>
          <p:cNvSpPr txBox="1"/>
          <p:nvPr/>
        </p:nvSpPr>
        <p:spPr>
          <a:xfrm>
            <a:off x="6286500" y="3376422"/>
            <a:ext cx="6367584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F6E1DC"/>
                </a:solidFill>
                <a:latin typeface="Arial"/>
                <a:ea typeface="Arial"/>
                <a:cs typeface="Arial"/>
              </a:rPr>
              <a:t>Recommendation</a:t>
            </a:r>
          </a:p>
        </p:txBody>
      </p:sp>
      <p:sp>
        <p:nvSpPr>
          <p:cNvPr id="7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F6E1DC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DC6C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A14956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5" name="Text: Footfall by city (sample)"/>
          <p:cNvSpPr txBox="1"/>
          <p:nvPr/>
        </p:nvSpPr>
        <p:spPr>
          <a:xfrm>
            <a:off x="952500" y="1215509"/>
            <a:ext cx="6324600" cy="7529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00" b="0" i="0" spc="-16">
                <a:solidFill>
                  <a:srgbClr val="3B1F24"/>
                </a:solidFill>
                <a:latin typeface="Playfair Display"/>
                <a:ea typeface="Playfair Display"/>
                <a:cs typeface="Playfair Display"/>
              </a:rPr>
              <a:t>Footfall by city (sample)</a:t>
            </a:r>
          </a:p>
        </p:txBody>
      </p:sp>
      <p:graphicFrame>
        <p:nvGraphicFramePr>
          <p:cNvPr id="6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C95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Context — 42%"/>
          <p:cNvSpPr txBox="1"/>
          <p:nvPr/>
        </p:nvSpPr>
        <p:spPr>
          <a:xfrm>
            <a:off x="1466850" y="2864168"/>
            <a:ext cx="2326214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Context — 42%</a:t>
            </a:r>
          </a:p>
        </p:txBody>
      </p:sp>
      <p:sp>
        <p:nvSpPr>
          <p:cNvPr id="9" name="Rectangle 8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Options — 27%"/>
          <p:cNvSpPr txBox="1"/>
          <p:nvPr/>
        </p:nvSpPr>
        <p:spPr>
          <a:xfrm>
            <a:off x="1466850" y="3530918"/>
            <a:ext cx="2343527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Options — 27%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3B1F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commendation — 18%"/>
          <p:cNvSpPr txBox="1"/>
          <p:nvPr/>
        </p:nvSpPr>
        <p:spPr>
          <a:xfrm>
            <a:off x="1466850" y="4197668"/>
            <a:ext cx="3793473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Recommendation — 18%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755D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Risks — 13%"/>
          <p:cNvSpPr txBox="1"/>
          <p:nvPr/>
        </p:nvSpPr>
        <p:spPr>
          <a:xfrm>
            <a:off x="1466850" y="4864418"/>
            <a:ext cx="1994970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Risks — 13%</a:t>
            </a:r>
          </a:p>
        </p:txBody>
      </p:sp>
      <p:sp>
        <p:nvSpPr>
          <p:cNvPr id="15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DC6C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A14956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5" name="Text: From idea to done"/>
          <p:cNvSpPr txBox="1"/>
          <p:nvPr/>
        </p:nvSpPr>
        <p:spPr>
          <a:xfrm>
            <a:off x="952500" y="1057166"/>
            <a:ext cx="6022848" cy="9485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50" b="0" i="0" spc="-109">
                <a:solidFill>
                  <a:srgbClr val="3B1F24"/>
                </a:solidFill>
                <a:latin typeface="Playfair Display"/>
                <a:ea typeface="Playfair Display"/>
                <a:cs typeface="Playfair Display"/>
              </a:rPr>
              <a:t>From idea to done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C95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Context"/>
          <p:cNvSpPr txBox="1"/>
          <p:nvPr/>
        </p:nvSpPr>
        <p:spPr>
          <a:xfrm>
            <a:off x="1617064" y="3537013"/>
            <a:ext cx="105212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8" name="Rectangle 7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Options"/>
          <p:cNvSpPr txBox="1"/>
          <p:nvPr/>
        </p:nvSpPr>
        <p:spPr>
          <a:xfrm>
            <a:off x="4181312" y="3537013"/>
            <a:ext cx="106712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Options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DB9198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ecommendation"/>
          <p:cNvSpPr txBox="1"/>
          <p:nvPr/>
        </p:nvSpPr>
        <p:spPr>
          <a:xfrm>
            <a:off x="6124752" y="3537013"/>
            <a:ext cx="232374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Recommendation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B8798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Risks"/>
          <p:cNvSpPr txBox="1"/>
          <p:nvPr/>
        </p:nvSpPr>
        <p:spPr>
          <a:xfrm>
            <a:off x="9470796" y="3537013"/>
            <a:ext cx="77515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Risks</a:t>
            </a:r>
          </a:p>
        </p:txBody>
      </p:sp>
      <p:sp>
        <p:nvSpPr>
          <p:cNvPr id="14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5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DC6C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NEXT STEPS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A14956"/>
                </a:solidFill>
                <a:latin typeface="Roboto Mono"/>
                <a:ea typeface="Roboto Mono"/>
                <a:cs typeface="Roboto Mono"/>
              </a:rPr>
              <a:t>NEXT STEPS</a:t>
            </a:r>
          </a:p>
        </p:txBody>
      </p:sp>
      <p:sp>
        <p:nvSpPr>
          <p:cNvPr id="5" name="Text: What happens next"/>
          <p:cNvSpPr txBox="1"/>
          <p:nvPr/>
        </p:nvSpPr>
        <p:spPr>
          <a:xfrm>
            <a:off x="952500" y="1078230"/>
            <a:ext cx="6877812" cy="10401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000" b="0" i="0" spc="-146">
                <a:solidFill>
                  <a:srgbClr val="3B1F24"/>
                </a:solidFill>
                <a:latin typeface="Playfair Display"/>
                <a:ea typeface="Playfair Display"/>
                <a:cs typeface="Playfair Display"/>
              </a:rPr>
              <a:t>What happens next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571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3B1F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Share feedback by Friday"/>
          <p:cNvSpPr txBox="1"/>
          <p:nvPr/>
        </p:nvSpPr>
        <p:spPr>
          <a:xfrm>
            <a:off x="1562100" y="2545461"/>
            <a:ext cx="4608317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Share feedback by Friday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52500" y="35242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3B1F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: Pilot in two locations"/>
          <p:cNvSpPr txBox="1"/>
          <p:nvPr/>
        </p:nvSpPr>
        <p:spPr>
          <a:xfrm>
            <a:off x="1562100" y="3497961"/>
            <a:ext cx="3810059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Pilot in two locations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52500" y="4476750"/>
            <a:ext cx="342900" cy="342900"/>
          </a:xfrm>
          <a:prstGeom prst="roundRect">
            <a:avLst>
              <a:gd name="adj" fmla="val 16666"/>
            </a:avLst>
          </a:prstGeom>
          <a:noFill/>
          <a:ln w="38100">
            <a:solidFill>
              <a:srgbClr val="3B1F24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eview results in 30 days"/>
          <p:cNvSpPr txBox="1"/>
          <p:nvPr/>
        </p:nvSpPr>
        <p:spPr>
          <a:xfrm>
            <a:off x="1562100" y="4450461"/>
            <a:ext cx="460864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Review results in 30 days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DC6C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BREAKDOWN"/>
          <p:cNvSpPr txBox="1"/>
          <p:nvPr/>
        </p:nvSpPr>
        <p:spPr>
          <a:xfrm>
            <a:off x="952500" y="84772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A14956"/>
                </a:solidFill>
                <a:latin typeface="Roboto Mono"/>
                <a:ea typeface="Roboto Mono"/>
                <a:cs typeface="Roboto Mono"/>
              </a:rPr>
              <a:t>BREAKDOWN</a:t>
            </a:r>
          </a:p>
        </p:txBody>
      </p:sp>
      <p:sp>
        <p:nvSpPr>
          <p:cNvPr id="5" name="Text: Footfall by city (sample)"/>
          <p:cNvSpPr txBox="1"/>
          <p:nvPr/>
        </p:nvSpPr>
        <p:spPr>
          <a:xfrm>
            <a:off x="952500" y="1215509"/>
            <a:ext cx="6324600" cy="75295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00" b="0" i="0" spc="-16">
                <a:solidFill>
                  <a:srgbClr val="3B1F24"/>
                </a:solidFill>
                <a:latin typeface="Playfair Display"/>
                <a:ea typeface="Playfair Display"/>
                <a:cs typeface="Playfair Display"/>
              </a:rPr>
              <a:t>Footfall by city (sample)</a:t>
            </a:r>
          </a:p>
        </p:txBody>
      </p:sp>
      <p:graphicFrame>
        <p:nvGraphicFramePr>
          <p:cNvPr id="6" name="Donut chart (sample data)"/>
          <p:cNvGraphicFramePr>
            <a:graphicFrameLocks noGrp="1"/>
          </p:cNvGraphicFramePr>
          <p:nvPr/>
        </p:nvGraphicFramePr>
        <p:xfrm>
          <a:off x="6287640" y="1714500"/>
          <a:ext cx="4572000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952500" y="2857500"/>
            <a:ext cx="323850" cy="323850"/>
          </a:xfrm>
          <a:prstGeom prst="rect">
            <a:avLst/>
          </a:prstGeom>
          <a:solidFill>
            <a:srgbClr val="C95B6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Context — 42%"/>
          <p:cNvSpPr txBox="1"/>
          <p:nvPr/>
        </p:nvSpPr>
        <p:spPr>
          <a:xfrm>
            <a:off x="1466850" y="2864168"/>
            <a:ext cx="2326214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Context — 42%</a:t>
            </a:r>
          </a:p>
        </p:txBody>
      </p:sp>
      <p:sp>
        <p:nvSpPr>
          <p:cNvPr id="9" name="Rectangle 8"/>
          <p:cNvSpPr/>
          <p:nvPr/>
        </p:nvSpPr>
        <p:spPr>
          <a:xfrm>
            <a:off x="952500" y="3524250"/>
            <a:ext cx="323850" cy="323850"/>
          </a:xfrm>
          <a:prstGeom prst="rect">
            <a:avLst/>
          </a:prstGeom>
          <a:solidFill>
            <a:srgbClr val="8E3446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Options — 27%"/>
          <p:cNvSpPr txBox="1"/>
          <p:nvPr/>
        </p:nvSpPr>
        <p:spPr>
          <a:xfrm>
            <a:off x="1466850" y="3530918"/>
            <a:ext cx="2343527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Options — 27%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52500" y="4191000"/>
            <a:ext cx="323850" cy="323850"/>
          </a:xfrm>
          <a:prstGeom prst="rect">
            <a:avLst/>
          </a:prstGeom>
          <a:solidFill>
            <a:srgbClr val="3B1F2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Recommendation — 18%"/>
          <p:cNvSpPr txBox="1"/>
          <p:nvPr/>
        </p:nvSpPr>
        <p:spPr>
          <a:xfrm>
            <a:off x="1466850" y="4197668"/>
            <a:ext cx="3793473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Recommendation — 18%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52500" y="4857750"/>
            <a:ext cx="323850" cy="323850"/>
          </a:xfrm>
          <a:prstGeom prst="rect">
            <a:avLst/>
          </a:prstGeom>
          <a:solidFill>
            <a:srgbClr val="755D5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Risks — 13%"/>
          <p:cNvSpPr txBox="1"/>
          <p:nvPr/>
        </p:nvSpPr>
        <p:spPr>
          <a:xfrm>
            <a:off x="1466850" y="4864418"/>
            <a:ext cx="1994970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Risks — 13%</a:t>
            </a:r>
          </a:p>
        </p:txBody>
      </p:sp>
      <p:sp>
        <p:nvSpPr>
          <p:cNvPr id="15" name="Text: Sample data — replace with you"/>
          <p:cNvSpPr txBox="1"/>
          <p:nvPr/>
        </p:nvSpPr>
        <p:spPr>
          <a:xfrm>
            <a:off x="952500" y="5915978"/>
            <a:ext cx="3659595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Sample data — replace with yours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E1D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EDC6C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4" name="Text: Thank you"/>
          <p:cNvSpPr txBox="1"/>
          <p:nvPr/>
        </p:nvSpPr>
        <p:spPr>
          <a:xfrm>
            <a:off x="952500" y="1759268"/>
            <a:ext cx="8185404" cy="23164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0" i="0" spc="-612">
                <a:solidFill>
                  <a:srgbClr val="3B1F24"/>
                </a:solidFill>
                <a:latin typeface="Playfair Display"/>
                <a:ea typeface="Playfair Display"/>
                <a:cs typeface="Playfair Display"/>
              </a:rPr>
              <a:t>Thank you</a:t>
            </a:r>
          </a:p>
        </p:txBody>
      </p:sp>
      <p:sp>
        <p:nvSpPr>
          <p:cNvPr id="5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3B1F24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6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755D5B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Retail Expansion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