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2E5AE0"/>
              </a:solidFill>
              <a:ln>
                <a:noFill/>
              </a:ln>
            </c:spPr>
          </c:dPt>
          <c:dPt>
            <c:idx val="1"/>
            <c:spPr>
              <a:solidFill>
                <a:srgbClr val="1F1C12"/>
              </a:solidFill>
              <a:ln>
                <a:noFill/>
              </a:ln>
            </c:spPr>
          </c:dPt>
          <c:dPt>
            <c:idx val="2"/>
            <c:spPr>
              <a:solidFill>
                <a:srgbClr val="6B6446"/>
              </a:solidFill>
              <a:ln>
                <a:noFill/>
              </a:ln>
            </c:spPr>
          </c:dPt>
          <c:dPt>
            <c:idx val="3"/>
            <c:spPr>
              <a:solidFill>
                <a:srgbClr val="E2502C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1714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Timeline of styles"/>
          <p:cNvSpPr txBox="1"/>
          <p:nvPr/>
        </p:nvSpPr>
        <p:spPr>
          <a:xfrm>
            <a:off x="1714500" y="1202474"/>
            <a:ext cx="5635180" cy="7582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50" b="1" i="0" spc="149">
                <a:solidFill>
                  <a:srgbClr val="1F1C12"/>
                </a:solidFill>
                <a:latin typeface="Lato"/>
                <a:ea typeface="Lato"/>
                <a:cs typeface="Lato"/>
              </a:rPr>
              <a:t>Timeline of styles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1714500" y="2857500"/>
            <a:ext cx="323850" cy="323850"/>
          </a:xfrm>
          <a:prstGeom prst="rect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Origins — 42%"/>
          <p:cNvSpPr txBox="1"/>
          <p:nvPr/>
        </p:nvSpPr>
        <p:spPr>
          <a:xfrm>
            <a:off x="2228850" y="2841308"/>
            <a:ext cx="2073453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Origins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14500" y="3524250"/>
            <a:ext cx="323850" cy="323850"/>
          </a:xfrm>
          <a:prstGeom prst="rect">
            <a:avLst/>
          </a:prstGeom>
          <a:solidFill>
            <a:srgbClr val="2E5A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Gharanas — 27%"/>
          <p:cNvSpPr txBox="1"/>
          <p:nvPr/>
        </p:nvSpPr>
        <p:spPr>
          <a:xfrm>
            <a:off x="2228850" y="3508058"/>
            <a:ext cx="2377906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Gharanas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14500" y="4191000"/>
            <a:ext cx="323850" cy="323850"/>
          </a:xfrm>
          <a:prstGeom prst="rect">
            <a:avLst/>
          </a:prstGeom>
          <a:solidFill>
            <a:srgbClr val="1F1C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Elements — 18%"/>
          <p:cNvSpPr txBox="1"/>
          <p:nvPr/>
        </p:nvSpPr>
        <p:spPr>
          <a:xfrm>
            <a:off x="2228850" y="4174808"/>
            <a:ext cx="2351188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Elements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14500" y="4857750"/>
            <a:ext cx="323850" cy="323850"/>
          </a:xfrm>
          <a:prstGeom prst="rect">
            <a:avLst/>
          </a:prstGeom>
          <a:solidFill>
            <a:srgbClr val="6B6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Today — 13%"/>
          <p:cNvSpPr txBox="1"/>
          <p:nvPr/>
        </p:nvSpPr>
        <p:spPr>
          <a:xfrm>
            <a:off x="2228850" y="4841558"/>
            <a:ext cx="1886478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Today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1714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LAN"/>
          <p:cNvSpPr txBox="1"/>
          <p:nvPr/>
        </p:nvSpPr>
        <p:spPr>
          <a:xfrm>
            <a:off x="1714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6" name="Text: Timeline"/>
          <p:cNvSpPr txBox="1"/>
          <p:nvPr/>
        </p:nvSpPr>
        <p:spPr>
          <a:xfrm>
            <a:off x="1714500" y="1055370"/>
            <a:ext cx="3174147" cy="9372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60">
                <a:solidFill>
                  <a:srgbClr val="1F1C12"/>
                </a:solidFill>
                <a:latin typeface="Lato"/>
                <a:ea typeface="Lato"/>
                <a:cs typeface="Lato"/>
              </a:rPr>
              <a:t>Timeline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4000500"/>
            <a:ext cx="9525000" cy="0"/>
          </a:xfrm>
          <a:prstGeom prst="line">
            <a:avLst/>
          </a:prstGeom>
          <a:ln w="28575">
            <a:solidFill>
              <a:srgbClr val="1F1C12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657350" y="3829050"/>
            <a:ext cx="342900" cy="3429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HASE 1"/>
          <p:cNvSpPr txBox="1"/>
          <p:nvPr/>
        </p:nvSpPr>
        <p:spPr>
          <a:xfrm>
            <a:off x="1714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10" name="Text: Origins"/>
          <p:cNvSpPr txBox="1"/>
          <p:nvPr/>
        </p:nvSpPr>
        <p:spPr>
          <a:xfrm>
            <a:off x="1714500" y="4289108"/>
            <a:ext cx="1047673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Origins</a:t>
            </a:r>
          </a:p>
        </p:txBody>
      </p:sp>
      <p:sp>
        <p:nvSpPr>
          <p:cNvPr id="11" name="Text: Weeks 1–2"/>
          <p:cNvSpPr txBox="1"/>
          <p:nvPr/>
        </p:nvSpPr>
        <p:spPr>
          <a:xfrm>
            <a:off x="1714500" y="4716780"/>
            <a:ext cx="1079956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Lato"/>
                <a:ea typeface="Lato"/>
                <a:cs typeface="Lato"/>
              </a:rPr>
              <a:t>Weeks 1–2</a:t>
            </a:r>
          </a:p>
        </p:txBody>
      </p:sp>
      <p:sp>
        <p:nvSpPr>
          <p:cNvPr id="12" name="Oval 11"/>
          <p:cNvSpPr/>
          <p:nvPr/>
        </p:nvSpPr>
        <p:spPr>
          <a:xfrm>
            <a:off x="4303395" y="3829050"/>
            <a:ext cx="342900" cy="3429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HASE 2"/>
          <p:cNvSpPr txBox="1"/>
          <p:nvPr/>
        </p:nvSpPr>
        <p:spPr>
          <a:xfrm>
            <a:off x="4360545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4" name="Text: Gharanas"/>
          <p:cNvSpPr txBox="1"/>
          <p:nvPr/>
        </p:nvSpPr>
        <p:spPr>
          <a:xfrm>
            <a:off x="4360545" y="4289108"/>
            <a:ext cx="1352126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Gharanas</a:t>
            </a:r>
          </a:p>
        </p:txBody>
      </p:sp>
      <p:sp>
        <p:nvSpPr>
          <p:cNvPr id="15" name="Text: Weeks 3–5"/>
          <p:cNvSpPr txBox="1"/>
          <p:nvPr/>
        </p:nvSpPr>
        <p:spPr>
          <a:xfrm>
            <a:off x="4360545" y="4716780"/>
            <a:ext cx="1079956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Lato"/>
                <a:ea typeface="Lato"/>
                <a:cs typeface="Lato"/>
              </a:rPr>
              <a:t>Weeks 3–5</a:t>
            </a:r>
          </a:p>
        </p:txBody>
      </p:sp>
      <p:sp>
        <p:nvSpPr>
          <p:cNvPr id="16" name="Oval 15"/>
          <p:cNvSpPr/>
          <p:nvPr/>
        </p:nvSpPr>
        <p:spPr>
          <a:xfrm>
            <a:off x="6949440" y="3829050"/>
            <a:ext cx="342900" cy="3429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HASE 3"/>
          <p:cNvSpPr txBox="1"/>
          <p:nvPr/>
        </p:nvSpPr>
        <p:spPr>
          <a:xfrm>
            <a:off x="700659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8" name="Text: Elements"/>
          <p:cNvSpPr txBox="1"/>
          <p:nvPr/>
        </p:nvSpPr>
        <p:spPr>
          <a:xfrm>
            <a:off x="7006590" y="4289108"/>
            <a:ext cx="1325408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Elements</a:t>
            </a:r>
          </a:p>
        </p:txBody>
      </p:sp>
      <p:sp>
        <p:nvSpPr>
          <p:cNvPr id="19" name="Text: Weeks 6–8"/>
          <p:cNvSpPr txBox="1"/>
          <p:nvPr/>
        </p:nvSpPr>
        <p:spPr>
          <a:xfrm>
            <a:off x="7006590" y="4716780"/>
            <a:ext cx="1079956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Lato"/>
                <a:ea typeface="Lato"/>
                <a:cs typeface="Lato"/>
              </a:rPr>
              <a:t>Weeks 6–8</a:t>
            </a:r>
          </a:p>
        </p:txBody>
      </p:sp>
      <p:sp>
        <p:nvSpPr>
          <p:cNvPr id="20" name="Oval 19"/>
          <p:cNvSpPr/>
          <p:nvPr/>
        </p:nvSpPr>
        <p:spPr>
          <a:xfrm>
            <a:off x="9594532" y="3829050"/>
            <a:ext cx="342900" cy="3429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PHASE 4"/>
          <p:cNvSpPr txBox="1"/>
          <p:nvPr/>
        </p:nvSpPr>
        <p:spPr>
          <a:xfrm>
            <a:off x="9651682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2" name="Text: Today"/>
          <p:cNvSpPr txBox="1"/>
          <p:nvPr/>
        </p:nvSpPr>
        <p:spPr>
          <a:xfrm>
            <a:off x="9651682" y="4289108"/>
            <a:ext cx="869260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Lato"/>
                <a:ea typeface="Lato"/>
                <a:cs typeface="Lato"/>
              </a:rPr>
              <a:t>Today</a:t>
            </a:r>
          </a:p>
        </p:txBody>
      </p:sp>
      <p:sp>
        <p:nvSpPr>
          <p:cNvPr id="23" name="Text: Week 9+"/>
          <p:cNvSpPr txBox="1"/>
          <p:nvPr/>
        </p:nvSpPr>
        <p:spPr>
          <a:xfrm>
            <a:off x="9651682" y="4716780"/>
            <a:ext cx="86847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Lato"/>
                <a:ea typeface="Lato"/>
                <a:cs typeface="Lato"/>
              </a:rPr>
              <a:t>Week 9+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906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736340" y="1389380"/>
            <a:ext cx="5325745" cy="4662488"/>
          </a:xfrm>
          <a:custGeom>
            <a:avLst/>
            <a:gdLst/>
            <a:ahLst/>
            <a:cxnLst/>
            <a:rect l="0" t="0" r="r" b="b"/>
            <a:pathLst>
              <a:path w="5325745" h="4662488">
                <a:moveTo>
                  <a:pt x="4662805" y="1219517"/>
                </a:moveTo>
                <a:cubicBezTo>
                  <a:pt x="5325745" y="1766252"/>
                  <a:pt x="5324475" y="2311400"/>
                  <a:pt x="4658995" y="2854960"/>
                </a:cubicBezTo>
                <a:cubicBezTo>
                  <a:pt x="3992880" y="3397885"/>
                  <a:pt x="3335655" y="3868102"/>
                  <a:pt x="2687320" y="4265612"/>
                </a:cubicBezTo>
                <a:cubicBezTo>
                  <a:pt x="2039620" y="4662488"/>
                  <a:pt x="1411605" y="4588828"/>
                  <a:pt x="803275" y="4044632"/>
                </a:cubicBezTo>
                <a:cubicBezTo>
                  <a:pt x="195580" y="3500438"/>
                  <a:pt x="0" y="2884170"/>
                  <a:pt x="216535" y="2195830"/>
                </a:cubicBezTo>
                <a:cubicBezTo>
                  <a:pt x="433070" y="1508125"/>
                  <a:pt x="763588" y="956945"/>
                  <a:pt x="1208088" y="542290"/>
                </a:cubicBezTo>
                <a:cubicBezTo>
                  <a:pt x="1653223" y="127635"/>
                  <a:pt x="2174558" y="0"/>
                  <a:pt x="2772092" y="159385"/>
                </a:cubicBezTo>
                <a:cubicBezTo>
                  <a:pt x="3368992" y="319405"/>
                  <a:pt x="3999230" y="672782"/>
                  <a:pt x="4662805" y="1219517"/>
                </a:cubicBezTo>
                <a:close/>
              </a:path>
            </a:pathLst>
          </a:cu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32132" y="2864168"/>
            <a:ext cx="3046730" cy="2679065"/>
          </a:xfrm>
          <a:custGeom>
            <a:avLst/>
            <a:gdLst/>
            <a:ahLst/>
            <a:cxnLst/>
            <a:rect l="0" t="0" r="r" b="b"/>
            <a:pathLst>
              <a:path w="3046730" h="2679065">
                <a:moveTo>
                  <a:pt x="2745105" y="720090"/>
                </a:moveTo>
                <a:cubicBezTo>
                  <a:pt x="3016250" y="1073785"/>
                  <a:pt x="3046730" y="1465580"/>
                  <a:pt x="2836545" y="1895475"/>
                </a:cubicBezTo>
                <a:cubicBezTo>
                  <a:pt x="2626360" y="2325370"/>
                  <a:pt x="2294255" y="2567940"/>
                  <a:pt x="1840230" y="2623185"/>
                </a:cubicBezTo>
                <a:cubicBezTo>
                  <a:pt x="1386840" y="2679065"/>
                  <a:pt x="959803" y="2587308"/>
                  <a:pt x="559118" y="2347913"/>
                </a:cubicBezTo>
                <a:cubicBezTo>
                  <a:pt x="157798" y="2109152"/>
                  <a:pt x="0" y="1764030"/>
                  <a:pt x="85725" y="1312545"/>
                </a:cubicBezTo>
                <a:cubicBezTo>
                  <a:pt x="170815" y="860425"/>
                  <a:pt x="377508" y="522288"/>
                  <a:pt x="705803" y="298133"/>
                </a:cubicBezTo>
                <a:cubicBezTo>
                  <a:pt x="1034098" y="73977"/>
                  <a:pt x="1388110" y="0"/>
                  <a:pt x="1767840" y="76200"/>
                </a:cubicBezTo>
                <a:cubicBezTo>
                  <a:pt x="2148205" y="152400"/>
                  <a:pt x="2473960" y="367030"/>
                  <a:pt x="2745105" y="720090"/>
                </a:cubicBezTo>
                <a:close/>
              </a:path>
            </a:pathLst>
          </a:custGeom>
          <a:solidFill>
            <a:srgbClr val="2E5A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Elements"/>
          <p:cNvSpPr txBox="1"/>
          <p:nvPr/>
        </p:nvSpPr>
        <p:spPr>
          <a:xfrm>
            <a:off x="1714500" y="5206746"/>
            <a:ext cx="2784358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Elements</a:t>
            </a:r>
          </a:p>
        </p:txBody>
      </p:sp>
      <p:sp>
        <p:nvSpPr>
          <p:cNvPr id="10" name="Text: Cultural studies presentation"/>
          <p:cNvSpPr txBox="1"/>
          <p:nvPr/>
        </p:nvSpPr>
        <p:spPr>
          <a:xfrm>
            <a:off x="1714500" y="6041326"/>
            <a:ext cx="347446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Cultural studies presentation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COLLEGE"/>
          <p:cNvSpPr txBox="1"/>
          <p:nvPr/>
        </p:nvSpPr>
        <p:spPr>
          <a:xfrm>
            <a:off x="1714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5" name="Text: Kathak: A History"/>
          <p:cNvSpPr txBox="1"/>
          <p:nvPr/>
        </p:nvSpPr>
        <p:spPr>
          <a:xfrm>
            <a:off x="1714500" y="1582221"/>
            <a:ext cx="11144250" cy="15712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150" b="1" i="0" spc="3">
                <a:solidFill>
                  <a:srgbClr val="1F1C12"/>
                </a:solidFill>
                <a:latin typeface="Lato"/>
                <a:ea typeface="Lato"/>
                <a:cs typeface="Lato"/>
              </a:rPr>
              <a:t>Kathak: A History</a:t>
            </a:r>
          </a:p>
        </p:txBody>
      </p:sp>
      <p:sp>
        <p:nvSpPr>
          <p:cNvPr id="6" name="Text: Cultural studies presentation"/>
          <p:cNvSpPr txBox="1"/>
          <p:nvPr/>
        </p:nvSpPr>
        <p:spPr>
          <a:xfrm>
            <a:off x="1714500" y="3841623"/>
            <a:ext cx="4267474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1C12"/>
                </a:solidFill>
                <a:latin typeface="Lato"/>
                <a:ea typeface="Lato"/>
                <a:cs typeface="Lato"/>
              </a:rPr>
              <a:t>Cultural studies presentation</a:t>
            </a:r>
          </a:p>
        </p:txBody>
      </p:sp>
      <p:sp>
        <p:nvSpPr>
          <p:cNvPr id="7" name="Text: Presented by Tara Menon · Octo"/>
          <p:cNvSpPr txBox="1"/>
          <p:nvPr/>
        </p:nvSpPr>
        <p:spPr>
          <a:xfrm>
            <a:off x="1714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Presented by Tara Menon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Kathak: A History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