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3067"/>
          <c:w val="0.97826"/>
          <c:h val="0.8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8B5CFF"/>
            </a:solidFill>
            <a:ln>
              <a:noFill/>
            </a:ln>
          </c:spPr>
          <c:dPt>
            <c:idx val="0"/>
            <c:spPr>
              <a:solidFill>
                <a:srgbClr val="FF4FD8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100.0</c:v>
                </c:pt>
                <c:pt idx="1">
                  <c:v>92.5</c:v>
                </c:pt>
                <c:pt idx="2">
                  <c:v>76.8</c:v>
                </c:pt>
                <c:pt idx="3">
                  <c:v>59.4</c:v>
                </c:pt>
                <c:pt idx="4">
                  <c:v>81.4</c:v>
                </c:pt>
                <c:pt idx="5">
                  <c:v>60.3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3EEFE"/>
            </a:solidFill>
          </a:ln>
        </c:spPr>
        <c:txPr>
          <a:bodyPr/>
          <a:lstStyle/>
          <a:p>
            <a:pPr>
              <a:defRPr sz="1500" b="0">
                <a:solidFill>
                  <a:srgbClr val="F3EEFE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593"/>
          <c:w val="0.97826"/>
          <c:h val="0.87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8B5CFF"/>
            </a:solidFill>
            <a:ln>
              <a:noFill/>
            </a:ln>
          </c:spPr>
          <c:dPt>
            <c:idx val="0"/>
            <c:spPr>
              <a:solidFill>
                <a:srgbClr val="FF4FD8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100.0</c:v>
                </c:pt>
                <c:pt idx="1">
                  <c:v>97.0</c:v>
                </c:pt>
                <c:pt idx="2">
                  <c:v>85.7</c:v>
                </c:pt>
                <c:pt idx="3">
                  <c:v>84.6</c:v>
                </c:pt>
                <c:pt idx="4">
                  <c:v>47.5</c:v>
                </c:pt>
                <c:pt idx="5">
                  <c:v>70.6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3EEFE"/>
            </a:solidFill>
          </a:ln>
        </c:spPr>
        <c:txPr>
          <a:bodyPr/>
          <a:lstStyle/>
          <a:p>
            <a:pPr>
              <a:defRPr sz="1500" b="0">
                <a:solidFill>
                  <a:srgbClr val="F3EEFE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0" y="1524000"/>
            <a:ext cx="95250" cy="2857500"/>
          </a:xfrm>
          <a:prstGeom prst="rect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KEYNOTE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KEYNOTE</a:t>
            </a:r>
          </a:p>
        </p:txBody>
      </p:sp>
      <p:sp>
        <p:nvSpPr>
          <p:cNvPr id="5" name="Text: API PLATFORM"/>
          <p:cNvSpPr txBox="1"/>
          <p:nvPr/>
        </p:nvSpPr>
        <p:spPr>
          <a:xfrm>
            <a:off x="952500" y="1516538"/>
            <a:ext cx="9845040" cy="17112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050" b="1" i="0" spc="-201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API PLATFORM</a:t>
            </a:r>
          </a:p>
        </p:txBody>
      </p:sp>
      <p:sp>
        <p:nvSpPr>
          <p:cNvPr id="6" name="Text: LAUNCH"/>
          <p:cNvSpPr txBox="1"/>
          <p:nvPr/>
        </p:nvSpPr>
        <p:spPr>
          <a:xfrm>
            <a:off x="952500" y="2747962"/>
            <a:ext cx="4778759" cy="165973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195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LAUNCH</a:t>
            </a:r>
          </a:p>
        </p:txBody>
      </p:sp>
      <p:sp>
        <p:nvSpPr>
          <p:cNvPr id="7" name="Text: Developer keynote"/>
          <p:cNvSpPr txBox="1"/>
          <p:nvPr/>
        </p:nvSpPr>
        <p:spPr>
          <a:xfrm>
            <a:off x="952500" y="5013960"/>
            <a:ext cx="3458401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Developer keynote</a:t>
            </a:r>
          </a:p>
        </p:txBody>
      </p:sp>
      <p:sp>
        <p:nvSpPr>
          <p:cNvPr id="8" name="Text: Presented by Zara Sheikh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Presented by Zara Sheikh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5" name="Text: IN FOUR STEPS"/>
          <p:cNvSpPr txBox="1"/>
          <p:nvPr/>
        </p:nvSpPr>
        <p:spPr>
          <a:xfrm>
            <a:off x="952500" y="1066900"/>
            <a:ext cx="5922264" cy="956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IN FOUR STEPS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291951"/>
          </a:solidFill>
          <a:ln w="1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1"/>
          <p:cNvSpPr txBox="1"/>
          <p:nvPr/>
        </p:nvSpPr>
        <p:spPr>
          <a:xfrm>
            <a:off x="11811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8" name="Text: Why"/>
          <p:cNvSpPr txBox="1"/>
          <p:nvPr/>
        </p:nvSpPr>
        <p:spPr>
          <a:xfrm>
            <a:off x="1181100" y="3986212"/>
            <a:ext cx="6287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Why</a:t>
            </a:r>
          </a:p>
        </p:txBody>
      </p:sp>
      <p:sp>
        <p:nvSpPr>
          <p:cNvPr id="9" name="Text: Short note on"/>
          <p:cNvSpPr txBox="1"/>
          <p:nvPr/>
        </p:nvSpPr>
        <p:spPr>
          <a:xfrm>
            <a:off x="11811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0" name="Text: what happens"/>
          <p:cNvSpPr txBox="1"/>
          <p:nvPr/>
        </p:nvSpPr>
        <p:spPr>
          <a:xfrm>
            <a:off x="11811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1" name="Text: here."/>
          <p:cNvSpPr txBox="1"/>
          <p:nvPr/>
        </p:nvSpPr>
        <p:spPr>
          <a:xfrm>
            <a:off x="11811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291951"/>
          </a:solidFill>
          <a:ln w="1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37528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2</a:t>
            </a:r>
          </a:p>
        </p:txBody>
      </p:sp>
      <p:sp>
        <p:nvSpPr>
          <p:cNvPr id="14" name="Text: Features"/>
          <p:cNvSpPr txBox="1"/>
          <p:nvPr/>
        </p:nvSpPr>
        <p:spPr>
          <a:xfrm>
            <a:off x="3752850" y="3986212"/>
            <a:ext cx="1547056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Features</a:t>
            </a:r>
          </a:p>
        </p:txBody>
      </p:sp>
      <p:sp>
        <p:nvSpPr>
          <p:cNvPr id="15" name="Text: Short note on"/>
          <p:cNvSpPr txBox="1"/>
          <p:nvPr/>
        </p:nvSpPr>
        <p:spPr>
          <a:xfrm>
            <a:off x="37528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6" name="Text: what happens"/>
          <p:cNvSpPr txBox="1"/>
          <p:nvPr/>
        </p:nvSpPr>
        <p:spPr>
          <a:xfrm>
            <a:off x="37528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7" name="Text: here."/>
          <p:cNvSpPr txBox="1"/>
          <p:nvPr/>
        </p:nvSpPr>
        <p:spPr>
          <a:xfrm>
            <a:off x="37528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291951"/>
          </a:solidFill>
          <a:ln w="1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3"/>
          <p:cNvSpPr txBox="1"/>
          <p:nvPr/>
        </p:nvSpPr>
        <p:spPr>
          <a:xfrm>
            <a:off x="63246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3</a:t>
            </a:r>
          </a:p>
        </p:txBody>
      </p:sp>
      <p:sp>
        <p:nvSpPr>
          <p:cNvPr id="20" name="Text: Pricing"/>
          <p:cNvSpPr txBox="1"/>
          <p:nvPr/>
        </p:nvSpPr>
        <p:spPr>
          <a:xfrm>
            <a:off x="6324600" y="398621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Pricing</a:t>
            </a:r>
          </a:p>
        </p:txBody>
      </p:sp>
      <p:sp>
        <p:nvSpPr>
          <p:cNvPr id="21" name="Text: Short note on"/>
          <p:cNvSpPr txBox="1"/>
          <p:nvPr/>
        </p:nvSpPr>
        <p:spPr>
          <a:xfrm>
            <a:off x="63246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2" name="Text: what happens"/>
          <p:cNvSpPr txBox="1"/>
          <p:nvPr/>
        </p:nvSpPr>
        <p:spPr>
          <a:xfrm>
            <a:off x="63246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3" name="Text: here."/>
          <p:cNvSpPr txBox="1"/>
          <p:nvPr/>
        </p:nvSpPr>
        <p:spPr>
          <a:xfrm>
            <a:off x="63246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291951"/>
          </a:solidFill>
          <a:ln w="1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: 4"/>
          <p:cNvSpPr txBox="1"/>
          <p:nvPr/>
        </p:nvSpPr>
        <p:spPr>
          <a:xfrm>
            <a:off x="88963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4</a:t>
            </a:r>
          </a:p>
        </p:txBody>
      </p:sp>
      <p:sp>
        <p:nvSpPr>
          <p:cNvPr id="26" name="Text: Roadmap"/>
          <p:cNvSpPr txBox="1"/>
          <p:nvPr/>
        </p:nvSpPr>
        <p:spPr>
          <a:xfrm>
            <a:off x="8896350" y="398621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Roadmap</a:t>
            </a:r>
          </a:p>
        </p:txBody>
      </p:sp>
      <p:sp>
        <p:nvSpPr>
          <p:cNvPr id="27" name="Text: Short note on"/>
          <p:cNvSpPr txBox="1"/>
          <p:nvPr/>
        </p:nvSpPr>
        <p:spPr>
          <a:xfrm>
            <a:off x="88963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8" name="Text: what happens"/>
          <p:cNvSpPr txBox="1"/>
          <p:nvPr/>
        </p:nvSpPr>
        <p:spPr>
          <a:xfrm>
            <a:off x="88963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9" name="Text: here."/>
          <p:cNvSpPr txBox="1"/>
          <p:nvPr/>
        </p:nvSpPr>
        <p:spPr>
          <a:xfrm>
            <a:off x="88963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LATENCY (SAMPLE BENCHMARK)"/>
          <p:cNvSpPr txBox="1"/>
          <p:nvPr/>
        </p:nvSpPr>
        <p:spPr>
          <a:xfrm>
            <a:off x="952500" y="1189888"/>
            <a:ext cx="9845040" cy="801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LATENCY (SAMPLE BENCHMARK)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3171825"/>
          <a:ext cx="8763000" cy="31051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6759"/>
            <a:ext cx="6374892" cy="95663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251C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687955"/>
            <a:ext cx="116981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8" name="Text: ✕ Why"/>
          <p:cNvSpPr txBox="1"/>
          <p:nvPr/>
        </p:nvSpPr>
        <p:spPr>
          <a:xfrm>
            <a:off x="1238250" y="3454718"/>
            <a:ext cx="857347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Why</a:t>
            </a:r>
          </a:p>
        </p:txBody>
      </p:sp>
      <p:sp>
        <p:nvSpPr>
          <p:cNvPr id="9" name="Text: ✕ Features"/>
          <p:cNvSpPr txBox="1"/>
          <p:nvPr/>
        </p:nvSpPr>
        <p:spPr>
          <a:xfrm>
            <a:off x="1238250" y="4026218"/>
            <a:ext cx="167280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Features</a:t>
            </a:r>
          </a:p>
        </p:txBody>
      </p:sp>
      <p:sp>
        <p:nvSpPr>
          <p:cNvPr id="10" name="Text: ✕ Pricing"/>
          <p:cNvSpPr txBox="1"/>
          <p:nvPr/>
        </p:nvSpPr>
        <p:spPr>
          <a:xfrm>
            <a:off x="1238250" y="45977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Pricing</a:t>
            </a:r>
          </a:p>
        </p:txBody>
      </p:sp>
      <p:sp>
        <p:nvSpPr>
          <p:cNvPr id="11" name="Text: ✕ Roadmap"/>
          <p:cNvSpPr txBox="1"/>
          <p:nvPr/>
        </p:nvSpPr>
        <p:spPr>
          <a:xfrm>
            <a:off x="12382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Roadmap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687955"/>
            <a:ext cx="1622504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With us</a:t>
            </a:r>
          </a:p>
        </p:txBody>
      </p:sp>
      <p:sp>
        <p:nvSpPr>
          <p:cNvPr id="14" name="Text: ✓ Why"/>
          <p:cNvSpPr txBox="1"/>
          <p:nvPr/>
        </p:nvSpPr>
        <p:spPr>
          <a:xfrm>
            <a:off x="6381750" y="3454718"/>
            <a:ext cx="857347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Why</a:t>
            </a:r>
          </a:p>
        </p:txBody>
      </p:sp>
      <p:sp>
        <p:nvSpPr>
          <p:cNvPr id="15" name="Text: ✓ Features"/>
          <p:cNvSpPr txBox="1"/>
          <p:nvPr/>
        </p:nvSpPr>
        <p:spPr>
          <a:xfrm>
            <a:off x="6381750" y="4026218"/>
            <a:ext cx="167280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Features</a:t>
            </a:r>
          </a:p>
        </p:txBody>
      </p:sp>
      <p:sp>
        <p:nvSpPr>
          <p:cNvPr id="16" name="Text: ✓ Pricing"/>
          <p:cNvSpPr txBox="1"/>
          <p:nvPr/>
        </p:nvSpPr>
        <p:spPr>
          <a:xfrm>
            <a:off x="6381750" y="45977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Pricing</a:t>
            </a:r>
          </a:p>
        </p:txBody>
      </p:sp>
      <p:sp>
        <p:nvSpPr>
          <p:cNvPr id="17" name="Text: ✓ Roadmap"/>
          <p:cNvSpPr txBox="1"/>
          <p:nvPr/>
        </p:nvSpPr>
        <p:spPr>
          <a:xfrm>
            <a:off x="63817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Roadmap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5" name="Text: WHAT HAPPENS NEXT"/>
          <p:cNvSpPr txBox="1"/>
          <p:nvPr/>
        </p:nvSpPr>
        <p:spPr>
          <a:xfrm>
            <a:off x="952500" y="1079097"/>
            <a:ext cx="8587740" cy="1061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200" b="1" i="0" spc="-124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WHAT HAPPENS NEXT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Share feedback by Friday"/>
          <p:cNvSpPr txBox="1"/>
          <p:nvPr/>
        </p:nvSpPr>
        <p:spPr>
          <a:xfrm>
            <a:off x="1562100" y="2497455"/>
            <a:ext cx="5470343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Share feedback by Friday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ilot in two locations"/>
          <p:cNvSpPr txBox="1"/>
          <p:nvPr/>
        </p:nvSpPr>
        <p:spPr>
          <a:xfrm>
            <a:off x="1562100" y="3449955"/>
            <a:ext cx="5017656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Pilot in two locations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3EEFE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view results in 30 days"/>
          <p:cNvSpPr txBox="1"/>
          <p:nvPr/>
        </p:nvSpPr>
        <p:spPr>
          <a:xfrm>
            <a:off x="1562100" y="4402455"/>
            <a:ext cx="569668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LATENCY (SAMPLE BENCHMARK)"/>
          <p:cNvSpPr txBox="1"/>
          <p:nvPr/>
        </p:nvSpPr>
        <p:spPr>
          <a:xfrm>
            <a:off x="952500" y="1189888"/>
            <a:ext cx="9845040" cy="801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LATENCY (SAMPLE BENCHMARK)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603182"/>
          <a:ext cx="8763000" cy="3673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4" name="Text: THANK YOU"/>
          <p:cNvSpPr txBox="1"/>
          <p:nvPr/>
        </p:nvSpPr>
        <p:spPr>
          <a:xfrm>
            <a:off x="952500" y="1764555"/>
            <a:ext cx="10222230" cy="23598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900" b="1" i="0" spc="-278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THANK YOU</a:t>
            </a:r>
          </a:p>
        </p:txBody>
      </p:sp>
      <p:sp>
        <p:nvSpPr>
          <p:cNvPr id="5" name="Text: Questions? Let’s talk."/>
          <p:cNvSpPr txBox="1"/>
          <p:nvPr/>
        </p:nvSpPr>
        <p:spPr>
          <a:xfrm>
            <a:off x="952500" y="4116705"/>
            <a:ext cx="5017656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Questions? Let’s talk.</a:t>
            </a:r>
          </a:p>
        </p:txBody>
      </p:sp>
      <p:sp>
        <p:nvSpPr>
          <p:cNvPr id="6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 Platform Launch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