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ayout>
        <c:manualLayout>
          <c:layoutTarget val="inner"/>
          <c:xMode val="edge"/>
          <c:yMode val="edge"/>
          <c:x val="0.01087"/>
          <c:y val="0.02486"/>
          <c:w val="0.97826"/>
          <c:h val="0.878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 (sample data)</c:v>
                </c:pt>
              </c:strCache>
            </c:strRef>
          </c:tx>
          <c:spPr>
            <a:solidFill>
              <a:srgbClr val="FFD400"/>
            </a:solidFill>
            <a:ln>
              <a:noFill/>
            </a:ln>
          </c:spPr>
          <c:dPt>
            <c:idx val="5"/>
            <c:spPr>
              <a:solidFill>
                <a:srgbClr val="1B1B1B"/>
              </a:solidFill>
              <a:ln>
                <a:noFill/>
              </a:ln>
            </c:spPr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67.1</c:v>
                </c:pt>
                <c:pt idx="1">
                  <c:v>48.6</c:v>
                </c:pt>
                <c:pt idx="2">
                  <c:v>97.4</c:v>
                </c:pt>
                <c:pt idx="3">
                  <c:v>70.4</c:v>
                </c:pt>
                <c:pt idx="4">
                  <c:v>35.2</c:v>
                </c:pt>
                <c:pt idx="5">
                  <c:v>100.0</c:v>
                </c:pt>
              </c:numCache>
            </c:numRef>
          </c:val>
        </c:ser>
        <c:gapWidth val="36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9050">
            <a:solidFill>
              <a:srgbClr val="FFF6EC"/>
            </a:solidFill>
          </a:ln>
        </c:spPr>
        <c:txPr>
          <a:bodyPr/>
          <a:lstStyle/>
          <a:p>
            <a:pPr>
              <a:defRPr sz="1500" b="0">
                <a:solidFill>
                  <a:srgbClr val="FFF6EC"/>
                </a:solidFill>
                <a:latin typeface="Roboto Mon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/>
        <c:axPos val="l"/>
        <c:majorTickMark val="out"/>
        <c:minorTickMark val="none"/>
        <c:tickLblPos val="none"/>
        <c:spPr>
          <a:ln>
            <a:noFill/>
          </a:ln>
        </c:sp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841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FFF6EC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CASE"/>
          <p:cNvSpPr txBox="1"/>
          <p:nvPr/>
        </p:nvSpPr>
        <p:spPr>
          <a:xfrm>
            <a:off x="952500" y="113347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CASE</a:t>
            </a:r>
          </a:p>
        </p:txBody>
      </p:sp>
      <p:sp>
        <p:nvSpPr>
          <p:cNvPr id="4" name="Text: MUSEUM PROPOSAL"/>
          <p:cNvSpPr txBox="1"/>
          <p:nvPr/>
        </p:nvSpPr>
        <p:spPr>
          <a:xfrm>
            <a:off x="952500" y="1641849"/>
            <a:ext cx="11144250" cy="15530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100" b="1" i="0" spc="-183">
                <a:solidFill>
                  <a:srgbClr val="FFF6EC"/>
                </a:solidFill>
                <a:latin typeface="Roboto Mono"/>
                <a:ea typeface="Roboto Mono"/>
                <a:cs typeface="Roboto Mono"/>
              </a:rPr>
              <a:t>MUSEUM PROPOSAL</a:t>
            </a:r>
          </a:p>
        </p:txBody>
      </p:sp>
      <p:sp>
        <p:nvSpPr>
          <p:cNvPr id="5" name="Text: Adaptive reuse of a textile mi"/>
          <p:cNvSpPr txBox="1"/>
          <p:nvPr/>
        </p:nvSpPr>
        <p:spPr>
          <a:xfrm>
            <a:off x="952500" y="3823335"/>
            <a:ext cx="6476314" cy="422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FFF6EC"/>
                </a:solidFill>
                <a:latin typeface="Roboto Mono"/>
                <a:ea typeface="Roboto Mono"/>
                <a:cs typeface="Roboto Mono"/>
              </a:rPr>
              <a:t>Adaptive reuse of a textile mill</a:t>
            </a:r>
          </a:p>
        </p:txBody>
      </p:sp>
      <p:sp>
        <p:nvSpPr>
          <p:cNvPr id="6" name="Text: Presented by Priya Sethi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Presented by Priya Sethi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841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FFF6EC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4" name="Text: HOW IT WORKS"/>
          <p:cNvSpPr txBox="1"/>
          <p:nvPr/>
        </p:nvSpPr>
        <p:spPr>
          <a:xfrm>
            <a:off x="952500" y="847725"/>
            <a:ext cx="194939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HOW IT WORKS</a:t>
            </a:r>
          </a:p>
        </p:txBody>
      </p:sp>
      <p:sp>
        <p:nvSpPr>
          <p:cNvPr id="5" name="Text: IN FOUR STEPS"/>
          <p:cNvSpPr txBox="1"/>
          <p:nvPr/>
        </p:nvSpPr>
        <p:spPr>
          <a:xfrm>
            <a:off x="952500" y="1066900"/>
            <a:ext cx="5922264" cy="9564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550" b="1" i="0" spc="-111">
                <a:solidFill>
                  <a:srgbClr val="FFF6EC"/>
                </a:solidFill>
                <a:latin typeface="Roboto Mono"/>
                <a:ea typeface="Roboto Mono"/>
                <a:cs typeface="Roboto Mono"/>
              </a:rPr>
              <a:t>IN FOUR STEPS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667000"/>
            <a:ext cx="2286000" cy="2857500"/>
          </a:xfrm>
          <a:prstGeom prst="rect">
            <a:avLst/>
          </a:prstGeom>
          <a:solidFill>
            <a:srgbClr val="E8412C"/>
          </a:solidFill>
          <a:ln w="28575">
            <a:solidFill>
              <a:srgbClr val="FFF6EC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1"/>
          <p:cNvSpPr txBox="1"/>
          <p:nvPr/>
        </p:nvSpPr>
        <p:spPr>
          <a:xfrm>
            <a:off x="1181100" y="2693670"/>
            <a:ext cx="480108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D400"/>
                </a:solidFill>
                <a:latin typeface="Roboto Mono"/>
                <a:ea typeface="Roboto Mono"/>
                <a:cs typeface="Roboto Mono"/>
              </a:rPr>
              <a:t>1</a:t>
            </a:r>
          </a:p>
        </p:txBody>
      </p:sp>
      <p:sp>
        <p:nvSpPr>
          <p:cNvPr id="8" name="Text: Site"/>
          <p:cNvSpPr txBox="1"/>
          <p:nvPr/>
        </p:nvSpPr>
        <p:spPr>
          <a:xfrm>
            <a:off x="1181100" y="3986212"/>
            <a:ext cx="800189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FFF6EC"/>
                </a:solidFill>
                <a:latin typeface="Roboto Mono"/>
                <a:ea typeface="Roboto Mono"/>
                <a:cs typeface="Roboto Mono"/>
              </a:rPr>
              <a:t>Site</a:t>
            </a:r>
          </a:p>
        </p:txBody>
      </p:sp>
      <p:sp>
        <p:nvSpPr>
          <p:cNvPr id="9" name="Text: Short note on"/>
          <p:cNvSpPr txBox="1"/>
          <p:nvPr/>
        </p:nvSpPr>
        <p:spPr>
          <a:xfrm>
            <a:off x="1181100" y="4514850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Short note on</a:t>
            </a:r>
          </a:p>
        </p:txBody>
      </p:sp>
      <p:sp>
        <p:nvSpPr>
          <p:cNvPr id="10" name="Text: what happens"/>
          <p:cNvSpPr txBox="1"/>
          <p:nvPr/>
        </p:nvSpPr>
        <p:spPr>
          <a:xfrm>
            <a:off x="1181100" y="4791075"/>
            <a:ext cx="154705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what happens</a:t>
            </a:r>
          </a:p>
        </p:txBody>
      </p:sp>
      <p:sp>
        <p:nvSpPr>
          <p:cNvPr id="11" name="Text: here."/>
          <p:cNvSpPr txBox="1"/>
          <p:nvPr/>
        </p:nvSpPr>
        <p:spPr>
          <a:xfrm>
            <a:off x="1181100" y="5067300"/>
            <a:ext cx="68587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here.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24250" y="2667000"/>
            <a:ext cx="2286000" cy="2857500"/>
          </a:xfrm>
          <a:prstGeom prst="rect">
            <a:avLst/>
          </a:prstGeom>
          <a:solidFill>
            <a:srgbClr val="E8412C"/>
          </a:solidFill>
          <a:ln w="28575">
            <a:solidFill>
              <a:srgbClr val="FFF6EC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2"/>
          <p:cNvSpPr txBox="1"/>
          <p:nvPr/>
        </p:nvSpPr>
        <p:spPr>
          <a:xfrm>
            <a:off x="3752850" y="2693670"/>
            <a:ext cx="480108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D400"/>
                </a:solidFill>
                <a:latin typeface="Roboto Mono"/>
                <a:ea typeface="Roboto Mono"/>
                <a:cs typeface="Roboto Mono"/>
              </a:rPr>
              <a:t>2</a:t>
            </a:r>
          </a:p>
        </p:txBody>
      </p:sp>
      <p:sp>
        <p:nvSpPr>
          <p:cNvPr id="14" name="Text: Concept"/>
          <p:cNvSpPr txBox="1"/>
          <p:nvPr/>
        </p:nvSpPr>
        <p:spPr>
          <a:xfrm>
            <a:off x="3752850" y="3986212"/>
            <a:ext cx="1358437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FFF6EC"/>
                </a:solidFill>
                <a:latin typeface="Roboto Mono"/>
                <a:ea typeface="Roboto Mono"/>
                <a:cs typeface="Roboto Mono"/>
              </a:rPr>
              <a:t>Concept</a:t>
            </a:r>
          </a:p>
        </p:txBody>
      </p:sp>
      <p:sp>
        <p:nvSpPr>
          <p:cNvPr id="15" name="Text: Short note on"/>
          <p:cNvSpPr txBox="1"/>
          <p:nvPr/>
        </p:nvSpPr>
        <p:spPr>
          <a:xfrm>
            <a:off x="3752850" y="4514850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Short note on</a:t>
            </a:r>
          </a:p>
        </p:txBody>
      </p:sp>
      <p:sp>
        <p:nvSpPr>
          <p:cNvPr id="16" name="Text: what happens"/>
          <p:cNvSpPr txBox="1"/>
          <p:nvPr/>
        </p:nvSpPr>
        <p:spPr>
          <a:xfrm>
            <a:off x="3752850" y="4791075"/>
            <a:ext cx="154705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what happens</a:t>
            </a:r>
          </a:p>
        </p:txBody>
      </p:sp>
      <p:sp>
        <p:nvSpPr>
          <p:cNvPr id="17" name="Text: here."/>
          <p:cNvSpPr txBox="1"/>
          <p:nvPr/>
        </p:nvSpPr>
        <p:spPr>
          <a:xfrm>
            <a:off x="3752850" y="5067300"/>
            <a:ext cx="68587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here.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96000" y="2667000"/>
            <a:ext cx="2286000" cy="2857500"/>
          </a:xfrm>
          <a:prstGeom prst="rect">
            <a:avLst/>
          </a:prstGeom>
          <a:solidFill>
            <a:srgbClr val="E8412C"/>
          </a:solidFill>
          <a:ln w="28575">
            <a:solidFill>
              <a:srgbClr val="FFF6EC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: 3"/>
          <p:cNvSpPr txBox="1"/>
          <p:nvPr/>
        </p:nvSpPr>
        <p:spPr>
          <a:xfrm>
            <a:off x="6324600" y="2693670"/>
            <a:ext cx="480108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D400"/>
                </a:solidFill>
                <a:latin typeface="Roboto Mono"/>
                <a:ea typeface="Roboto Mono"/>
                <a:cs typeface="Roboto Mono"/>
              </a:rPr>
              <a:t>3</a:t>
            </a:r>
          </a:p>
        </p:txBody>
      </p:sp>
      <p:sp>
        <p:nvSpPr>
          <p:cNvPr id="20" name="Text: Spaces"/>
          <p:cNvSpPr txBox="1"/>
          <p:nvPr/>
        </p:nvSpPr>
        <p:spPr>
          <a:xfrm>
            <a:off x="6324600" y="3986212"/>
            <a:ext cx="1169817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FFF6EC"/>
                </a:solidFill>
                <a:latin typeface="Roboto Mono"/>
                <a:ea typeface="Roboto Mono"/>
                <a:cs typeface="Roboto Mono"/>
              </a:rPr>
              <a:t>Spaces</a:t>
            </a:r>
          </a:p>
        </p:txBody>
      </p:sp>
      <p:sp>
        <p:nvSpPr>
          <p:cNvPr id="21" name="Text: Short note on"/>
          <p:cNvSpPr txBox="1"/>
          <p:nvPr/>
        </p:nvSpPr>
        <p:spPr>
          <a:xfrm>
            <a:off x="6324600" y="4514850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Short note on</a:t>
            </a:r>
          </a:p>
        </p:txBody>
      </p:sp>
      <p:sp>
        <p:nvSpPr>
          <p:cNvPr id="22" name="Text: what happens"/>
          <p:cNvSpPr txBox="1"/>
          <p:nvPr/>
        </p:nvSpPr>
        <p:spPr>
          <a:xfrm>
            <a:off x="6324600" y="4791075"/>
            <a:ext cx="154705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what happens</a:t>
            </a:r>
          </a:p>
        </p:txBody>
      </p:sp>
      <p:sp>
        <p:nvSpPr>
          <p:cNvPr id="23" name="Text: here."/>
          <p:cNvSpPr txBox="1"/>
          <p:nvPr/>
        </p:nvSpPr>
        <p:spPr>
          <a:xfrm>
            <a:off x="6324600" y="5067300"/>
            <a:ext cx="68587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here.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667750" y="2667000"/>
            <a:ext cx="2286000" cy="2857500"/>
          </a:xfrm>
          <a:prstGeom prst="rect">
            <a:avLst/>
          </a:prstGeom>
          <a:solidFill>
            <a:srgbClr val="E8412C"/>
          </a:solidFill>
          <a:ln w="28575">
            <a:solidFill>
              <a:srgbClr val="FFF6EC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: 4"/>
          <p:cNvSpPr txBox="1"/>
          <p:nvPr/>
        </p:nvSpPr>
        <p:spPr>
          <a:xfrm>
            <a:off x="8896350" y="2693670"/>
            <a:ext cx="480108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D400"/>
                </a:solidFill>
                <a:latin typeface="Roboto Mono"/>
                <a:ea typeface="Roboto Mono"/>
                <a:cs typeface="Roboto Mono"/>
              </a:rPr>
              <a:t>4</a:t>
            </a:r>
          </a:p>
        </p:txBody>
      </p:sp>
      <p:sp>
        <p:nvSpPr>
          <p:cNvPr id="26" name="Text: Phasing"/>
          <p:cNvSpPr txBox="1"/>
          <p:nvPr/>
        </p:nvSpPr>
        <p:spPr>
          <a:xfrm>
            <a:off x="8896350" y="3986212"/>
            <a:ext cx="1358437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FFF6EC"/>
                </a:solidFill>
                <a:latin typeface="Roboto Mono"/>
                <a:ea typeface="Roboto Mono"/>
                <a:cs typeface="Roboto Mono"/>
              </a:rPr>
              <a:t>Phasing</a:t>
            </a:r>
          </a:p>
        </p:txBody>
      </p:sp>
      <p:sp>
        <p:nvSpPr>
          <p:cNvPr id="27" name="Text: Short note on"/>
          <p:cNvSpPr txBox="1"/>
          <p:nvPr/>
        </p:nvSpPr>
        <p:spPr>
          <a:xfrm>
            <a:off x="8896350" y="4514850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Short note on</a:t>
            </a:r>
          </a:p>
        </p:txBody>
      </p:sp>
      <p:sp>
        <p:nvSpPr>
          <p:cNvPr id="28" name="Text: what happens"/>
          <p:cNvSpPr txBox="1"/>
          <p:nvPr/>
        </p:nvSpPr>
        <p:spPr>
          <a:xfrm>
            <a:off x="8896350" y="4791075"/>
            <a:ext cx="154705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what happens</a:t>
            </a:r>
          </a:p>
        </p:txBody>
      </p:sp>
      <p:sp>
        <p:nvSpPr>
          <p:cNvPr id="29" name="Text: here."/>
          <p:cNvSpPr txBox="1"/>
          <p:nvPr/>
        </p:nvSpPr>
        <p:spPr>
          <a:xfrm>
            <a:off x="8896350" y="5067300"/>
            <a:ext cx="68587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here.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841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FFF6EC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4" name="Text: DATA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DATA</a:t>
            </a:r>
          </a:p>
        </p:txBody>
      </p:sp>
      <p:sp>
        <p:nvSpPr>
          <p:cNvPr id="5" name="Text: AREA BY FUNCTION"/>
          <p:cNvSpPr txBox="1"/>
          <p:nvPr/>
        </p:nvSpPr>
        <p:spPr>
          <a:xfrm>
            <a:off x="952500" y="1190401"/>
            <a:ext cx="6073140" cy="80060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650" b="1" i="0" spc="-93">
                <a:solidFill>
                  <a:srgbClr val="FFF6EC"/>
                </a:solidFill>
                <a:latin typeface="Roboto Mono"/>
                <a:ea typeface="Roboto Mono"/>
                <a:cs typeface="Roboto Mono"/>
              </a:rPr>
              <a:t>AREA BY FUNCTION</a:t>
            </a:r>
          </a:p>
        </p:txBody>
      </p:sp>
      <p:graphicFrame>
        <p:nvGraphicFramePr>
          <p:cNvPr id="6" name="Bar chart (sample data)"/>
          <p:cNvGraphicFramePr>
            <a:graphicFrameLocks noGrp="1"/>
          </p:cNvGraphicFramePr>
          <p:nvPr/>
        </p:nvGraphicFramePr>
        <p:xfrm>
          <a:off x="666750" y="2446020"/>
          <a:ext cx="8763000" cy="3830955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: Sample data —"/>
          <p:cNvSpPr txBox="1"/>
          <p:nvPr/>
        </p:nvSpPr>
        <p:spPr>
          <a:xfrm>
            <a:off x="9566697" y="2276475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Sample data —</a:t>
            </a:r>
          </a:p>
        </p:txBody>
      </p:sp>
      <p:sp>
        <p:nvSpPr>
          <p:cNvPr id="8" name="Text: replace with yours"/>
          <p:cNvSpPr txBox="1"/>
          <p:nvPr/>
        </p:nvSpPr>
        <p:spPr>
          <a:xfrm>
            <a:off x="8937965" y="2543175"/>
            <a:ext cx="230153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replace with yours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841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FFF6EC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4" name="Text: COMPARISON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COMPARISON</a:t>
            </a:r>
          </a:p>
        </p:txBody>
      </p:sp>
      <p:sp>
        <p:nvSpPr>
          <p:cNvPr id="5" name="Text: BEFORE / AFTER"/>
          <p:cNvSpPr txBox="1"/>
          <p:nvPr/>
        </p:nvSpPr>
        <p:spPr>
          <a:xfrm>
            <a:off x="952500" y="1066759"/>
            <a:ext cx="6374892" cy="95663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550" b="1" i="0" spc="-111">
                <a:solidFill>
                  <a:srgbClr val="FFF6EC"/>
                </a:solidFill>
                <a:latin typeface="Roboto Mono"/>
                <a:ea typeface="Roboto Mono"/>
                <a:cs typeface="Roboto Mono"/>
              </a:rPr>
              <a:t>BEFORE / AFTER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25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EA4F3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Today"/>
          <p:cNvSpPr txBox="1"/>
          <p:nvPr/>
        </p:nvSpPr>
        <p:spPr>
          <a:xfrm>
            <a:off x="1238250" y="2687955"/>
            <a:ext cx="1169817" cy="473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Today</a:t>
            </a:r>
          </a:p>
        </p:txBody>
      </p:sp>
      <p:sp>
        <p:nvSpPr>
          <p:cNvPr id="8" name="Text: ✕ Site"/>
          <p:cNvSpPr txBox="1"/>
          <p:nvPr/>
        </p:nvSpPr>
        <p:spPr>
          <a:xfrm>
            <a:off x="1238250" y="3454718"/>
            <a:ext cx="1018922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✕ Site</a:t>
            </a:r>
          </a:p>
        </p:txBody>
      </p:sp>
      <p:sp>
        <p:nvSpPr>
          <p:cNvPr id="9" name="Text: ✕ Concept"/>
          <p:cNvSpPr txBox="1"/>
          <p:nvPr/>
        </p:nvSpPr>
        <p:spPr>
          <a:xfrm>
            <a:off x="1238250" y="4026218"/>
            <a:ext cx="150933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✕ Concept</a:t>
            </a:r>
          </a:p>
        </p:txBody>
      </p:sp>
      <p:sp>
        <p:nvSpPr>
          <p:cNvPr id="10" name="Text: ✕ Spaces"/>
          <p:cNvSpPr txBox="1"/>
          <p:nvPr/>
        </p:nvSpPr>
        <p:spPr>
          <a:xfrm>
            <a:off x="1238250" y="4597718"/>
            <a:ext cx="1345862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✕ Spaces</a:t>
            </a:r>
          </a:p>
        </p:txBody>
      </p:sp>
      <p:sp>
        <p:nvSpPr>
          <p:cNvPr id="11" name="Text: ✕ Phasing"/>
          <p:cNvSpPr txBox="1"/>
          <p:nvPr/>
        </p:nvSpPr>
        <p:spPr>
          <a:xfrm>
            <a:off x="1238250" y="5169218"/>
            <a:ext cx="150933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✕ Phasing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FFD4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With us"/>
          <p:cNvSpPr txBox="1"/>
          <p:nvPr/>
        </p:nvSpPr>
        <p:spPr>
          <a:xfrm>
            <a:off x="6381750" y="2687955"/>
            <a:ext cx="1622504" cy="473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With us</a:t>
            </a:r>
          </a:p>
        </p:txBody>
      </p:sp>
      <p:sp>
        <p:nvSpPr>
          <p:cNvPr id="14" name="Text: ✓ Site"/>
          <p:cNvSpPr txBox="1"/>
          <p:nvPr/>
        </p:nvSpPr>
        <p:spPr>
          <a:xfrm>
            <a:off x="6381750" y="3454718"/>
            <a:ext cx="1018922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✓ Site</a:t>
            </a:r>
          </a:p>
        </p:txBody>
      </p:sp>
      <p:sp>
        <p:nvSpPr>
          <p:cNvPr id="15" name="Text: ✓ Concept"/>
          <p:cNvSpPr txBox="1"/>
          <p:nvPr/>
        </p:nvSpPr>
        <p:spPr>
          <a:xfrm>
            <a:off x="6381750" y="4026218"/>
            <a:ext cx="150933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✓ Concept</a:t>
            </a:r>
          </a:p>
        </p:txBody>
      </p:sp>
      <p:sp>
        <p:nvSpPr>
          <p:cNvPr id="16" name="Text: ✓ Spaces"/>
          <p:cNvSpPr txBox="1"/>
          <p:nvPr/>
        </p:nvSpPr>
        <p:spPr>
          <a:xfrm>
            <a:off x="6381750" y="4597718"/>
            <a:ext cx="1345862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✓ Spaces</a:t>
            </a:r>
          </a:p>
        </p:txBody>
      </p:sp>
      <p:sp>
        <p:nvSpPr>
          <p:cNvPr id="17" name="Text: ✓ Phasing"/>
          <p:cNvSpPr txBox="1"/>
          <p:nvPr/>
        </p:nvSpPr>
        <p:spPr>
          <a:xfrm>
            <a:off x="6381750" y="5169218"/>
            <a:ext cx="150933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✓ Phasing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841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FFF6EC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4" name="Text: NEXT STEPS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NEXT STEPS</a:t>
            </a:r>
          </a:p>
        </p:txBody>
      </p:sp>
      <p:sp>
        <p:nvSpPr>
          <p:cNvPr id="5" name="Text: WHAT HAPPENS NEXT"/>
          <p:cNvSpPr txBox="1"/>
          <p:nvPr/>
        </p:nvSpPr>
        <p:spPr>
          <a:xfrm>
            <a:off x="952500" y="1079097"/>
            <a:ext cx="8587740" cy="10612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200" b="1" i="0" spc="-124">
                <a:solidFill>
                  <a:srgbClr val="FFF6EC"/>
                </a:solidFill>
                <a:latin typeface="Roboto Mono"/>
                <a:ea typeface="Roboto Mono"/>
                <a:cs typeface="Roboto Mono"/>
              </a:rPr>
              <a:t>WHAT HAPPENS NEXT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2500" y="2571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FFF6EC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Share feedback by Friday"/>
          <p:cNvSpPr txBox="1"/>
          <p:nvPr/>
        </p:nvSpPr>
        <p:spPr>
          <a:xfrm>
            <a:off x="1562100" y="2497455"/>
            <a:ext cx="5470343" cy="473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6EC"/>
                </a:solidFill>
                <a:latin typeface="Roboto Mono"/>
                <a:ea typeface="Roboto Mono"/>
                <a:cs typeface="Roboto Mono"/>
              </a:rPr>
              <a:t>Share feedback by Friday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52500" y="35242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FFF6EC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Pilot in two locations"/>
          <p:cNvSpPr txBox="1"/>
          <p:nvPr/>
        </p:nvSpPr>
        <p:spPr>
          <a:xfrm>
            <a:off x="1562100" y="3449955"/>
            <a:ext cx="5017656" cy="473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6EC"/>
                </a:solidFill>
                <a:latin typeface="Roboto Mono"/>
                <a:ea typeface="Roboto Mono"/>
                <a:cs typeface="Roboto Mono"/>
              </a:rPr>
              <a:t>Pilot in two locations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52500" y="4476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FFF6EC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Review results in 30 days"/>
          <p:cNvSpPr txBox="1"/>
          <p:nvPr/>
        </p:nvSpPr>
        <p:spPr>
          <a:xfrm>
            <a:off x="1562100" y="4402455"/>
            <a:ext cx="5696687" cy="473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6EC"/>
                </a:solidFill>
                <a:latin typeface="Roboto Mono"/>
                <a:ea typeface="Roboto Mono"/>
                <a:cs typeface="Roboto Mono"/>
              </a:rPr>
              <a:t>Review results in 30 days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841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FFF6EC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6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06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D40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5638800"/>
            <a:ext cx="2438400" cy="1219200"/>
          </a:xfrm>
          <a:custGeom>
            <a:avLst/>
            <a:gdLst/>
            <a:ahLst/>
            <a:cxnLst/>
            <a:rect l="0" t="0" r="r" b="b"/>
            <a:pathLst>
              <a:path w="2438400" h="1219200">
                <a:moveTo>
                  <a:pt x="0" y="1219200"/>
                </a:moveTo>
                <a:cubicBezTo>
                  <a:pt x="0" y="545854"/>
                  <a:pt x="545854" y="0"/>
                  <a:pt x="1219200" y="0"/>
                </a:cubicBezTo>
                <a:cubicBezTo>
                  <a:pt x="1892546" y="0"/>
                  <a:pt x="2438400" y="545854"/>
                  <a:pt x="2438400" y="1219200"/>
                </a:cubicBez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438400" y="5638800"/>
            <a:ext cx="2438400" cy="1219200"/>
          </a:xfrm>
          <a:custGeom>
            <a:avLst/>
            <a:gdLst/>
            <a:ahLst/>
            <a:cxnLst/>
            <a:rect l="0" t="0" r="r" b="b"/>
            <a:pathLst>
              <a:path w="2438400" h="1219200">
                <a:moveTo>
                  <a:pt x="0" y="1219200"/>
                </a:moveTo>
                <a:cubicBezTo>
                  <a:pt x="0" y="545854"/>
                  <a:pt x="545854" y="0"/>
                  <a:pt x="1219200" y="0"/>
                </a:cubicBezTo>
                <a:cubicBezTo>
                  <a:pt x="1892546" y="0"/>
                  <a:pt x="2438400" y="545854"/>
                  <a:pt x="2438400" y="1219200"/>
                </a:cubicBez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876800" y="5638800"/>
            <a:ext cx="2438400" cy="1219200"/>
          </a:xfrm>
          <a:custGeom>
            <a:avLst/>
            <a:gdLst/>
            <a:ahLst/>
            <a:cxnLst/>
            <a:rect l="0" t="0" r="r" b="b"/>
            <a:pathLst>
              <a:path w="2438400" h="1219200">
                <a:moveTo>
                  <a:pt x="0" y="1219200"/>
                </a:moveTo>
                <a:cubicBezTo>
                  <a:pt x="0" y="545854"/>
                  <a:pt x="545854" y="0"/>
                  <a:pt x="1219200" y="0"/>
                </a:cubicBezTo>
                <a:cubicBezTo>
                  <a:pt x="1892546" y="0"/>
                  <a:pt x="2438400" y="545854"/>
                  <a:pt x="2438400" y="1219200"/>
                </a:cubicBez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0" y="5638800"/>
            <a:ext cx="2438400" cy="1219200"/>
          </a:xfrm>
          <a:custGeom>
            <a:avLst/>
            <a:gdLst/>
            <a:ahLst/>
            <a:cxnLst/>
            <a:rect l="0" t="0" r="r" b="b"/>
            <a:pathLst>
              <a:path w="2438400" h="1219200">
                <a:moveTo>
                  <a:pt x="0" y="1219200"/>
                </a:moveTo>
                <a:cubicBezTo>
                  <a:pt x="0" y="545854"/>
                  <a:pt x="545854" y="0"/>
                  <a:pt x="1219200" y="0"/>
                </a:cubicBezTo>
                <a:cubicBezTo>
                  <a:pt x="1892546" y="0"/>
                  <a:pt x="2438400" y="545854"/>
                  <a:pt x="2438400" y="1219200"/>
                </a:cubicBez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753600" y="5638800"/>
            <a:ext cx="2438400" cy="1219200"/>
          </a:xfrm>
          <a:custGeom>
            <a:avLst/>
            <a:gdLst/>
            <a:ahLst/>
            <a:cxnLst/>
            <a:rect l="0" t="0" r="r" b="b"/>
            <a:pathLst>
              <a:path w="2438400" h="1219200">
                <a:moveTo>
                  <a:pt x="0" y="1219200"/>
                </a:moveTo>
                <a:cubicBezTo>
                  <a:pt x="0" y="545854"/>
                  <a:pt x="545854" y="0"/>
                  <a:pt x="1219200" y="0"/>
                </a:cubicBezTo>
                <a:cubicBezTo>
                  <a:pt x="1892546" y="0"/>
                  <a:pt x="2438400" y="545854"/>
                  <a:pt x="2438400" y="1219200"/>
                </a:cubicBezTo>
                <a:close/>
              </a:path>
            </a:pathLst>
          </a:custGeom>
          <a:solidFill>
            <a:srgbClr val="1B1B1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48615" y="1529715"/>
            <a:ext cx="1741170" cy="1741170"/>
          </a:xfrm>
          <a:prstGeom prst="ellipse">
            <a:avLst/>
          </a:prstGeom>
          <a:solidFill>
            <a:srgbClr val="FFF6E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787015" y="1529715"/>
            <a:ext cx="1741170" cy="1741170"/>
          </a:xfrm>
          <a:prstGeom prst="ellipse">
            <a:avLst/>
          </a:prstGeom>
          <a:solidFill>
            <a:srgbClr val="1B1B1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225415" y="1529715"/>
            <a:ext cx="1741170" cy="1741170"/>
          </a:xfrm>
          <a:prstGeom prst="ellipse">
            <a:avLst/>
          </a:prstGeom>
          <a:solidFill>
            <a:srgbClr val="FFF6E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663815" y="1529715"/>
            <a:ext cx="1741170" cy="1741170"/>
          </a:xfrm>
          <a:prstGeom prst="ellipse">
            <a:avLst/>
          </a:prstGeom>
          <a:solidFill>
            <a:srgbClr val="1B1B1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102215" y="1529715"/>
            <a:ext cx="1741170" cy="1741170"/>
          </a:xfrm>
          <a:prstGeom prst="ellipse">
            <a:avLst/>
          </a:prstGeom>
          <a:solidFill>
            <a:srgbClr val="FFF6E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4953000"/>
            <a:ext cx="12192000" cy="19050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: SPACES"/>
          <p:cNvSpPr txBox="1"/>
          <p:nvPr/>
        </p:nvSpPr>
        <p:spPr>
          <a:xfrm>
            <a:off x="952500" y="5170170"/>
            <a:ext cx="2452430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SPACES</a:t>
            </a:r>
          </a:p>
        </p:txBody>
      </p:sp>
      <p:sp>
        <p:nvSpPr>
          <p:cNvPr id="17" name="Text: Adaptive reuse of a textile mi"/>
          <p:cNvSpPr txBox="1"/>
          <p:nvPr/>
        </p:nvSpPr>
        <p:spPr>
          <a:xfrm>
            <a:off x="952500" y="6026468"/>
            <a:ext cx="5269149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Adaptive reuse of a textile mill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Museum Proposal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