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2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Income</c:v>
                </c:pt>
              </c:strCache>
            </c:strRef>
          </c:tx>
          <c:spPr>
            <a:ln w="34925">
              <a:solidFill>
                <a:schemeClr val="accent1"/>
              </a:solidFill>
            </a:ln>
          </c:spPr>
          <c:marker>
            <c:size val="7"/>
            <c:spPr>
              <a:solidFill>
                <a:schemeClr val="accent1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Apr</c:v>
                </c:pt>
                <c:pt idx="1">
                  <c:v>Jun</c:v>
                </c:pt>
                <c:pt idx="2">
                  <c:v>Aug</c:v>
                </c:pt>
                <c:pt idx="3">
                  <c:v>Oct</c:v>
                </c:pt>
                <c:pt idx="4">
                  <c:v>Dec</c:v>
                </c:pt>
                <c:pt idx="5">
                  <c:v>Feb</c:v>
                </c:pt>
              </c:strCache>
            </c:strRef>
          </c:cat>
          <c:val>
            <c:numRef>
              <c:f>Sheet1!$B$2:$B$7</c:f>
              <c:numCache>
                <c:formatCode>General</c:formatCode>
                <c:ptCount val="6"/>
                <c:pt idx="0">
                  <c:v>0.9</c:v>
                </c:pt>
                <c:pt idx="1">
                  <c:v>1.0</c:v>
                </c:pt>
                <c:pt idx="2">
                  <c:v>1.1</c:v>
                </c:pt>
                <c:pt idx="3">
                  <c:v>1.0</c:v>
                </c:pt>
                <c:pt idx="4">
                  <c:v>1.2</c:v>
                </c:pt>
                <c:pt idx="5">
                  <c:v>1.3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Expenditure</c:v>
                </c:pt>
              </c:strCache>
            </c:strRef>
          </c:tx>
          <c:spPr>
            <a:ln w="34925">
              <a:solidFill>
                <a:schemeClr val="accent2"/>
              </a:solidFill>
            </a:ln>
          </c:spPr>
          <c:marker>
            <c:size val="7"/>
            <c:spPr>
              <a:solidFill>
                <a:schemeClr val="accent2"/>
              </a:solidFill>
              <a:ln>
                <a:solidFill>
                  <a:schemeClr val="bg1"/>
                </a:solidFill>
              </a:ln>
            </c:spPr>
          </c:marker>
          <c:cat>
            <c:strRef>
              <c:f>Sheet1!$A$2:$A$7</c:f>
              <c:strCache>
                <c:ptCount val="6"/>
                <c:pt idx="0">
                  <c:v>Apr</c:v>
                </c:pt>
                <c:pt idx="1">
                  <c:v>Jun</c:v>
                </c:pt>
                <c:pt idx="2">
                  <c:v>Aug</c:v>
                </c:pt>
                <c:pt idx="3">
                  <c:v>Oct</c:v>
                </c:pt>
                <c:pt idx="4">
                  <c:v>Dec</c:v>
                </c:pt>
                <c:pt idx="5">
                  <c:v>Feb</c:v>
                </c:pt>
              </c:strCache>
            </c:strRef>
          </c:cat>
          <c:val>
            <c:numRef>
              <c:f>Sheet1!$C$2:$C$7</c:f>
              <c:numCache>
                <c:formatCode>General</c:formatCode>
                <c:ptCount val="6"/>
                <c:pt idx="0">
                  <c:v>0.8</c:v>
                </c:pt>
                <c:pt idx="1">
                  <c:v>0.9</c:v>
                </c:pt>
                <c:pt idx="2">
                  <c:v>0.9</c:v>
                </c:pt>
                <c:pt idx="3">
                  <c:v>1.0</c:v>
                </c:pt>
                <c:pt idx="4">
                  <c:v>1.0</c:v>
                </c:pt>
                <c:pt idx="5">
                  <c:v>1.1</c:v>
                </c:pt>
              </c:numCache>
            </c:numRef>
          </c:val>
          <c:smooth val="0"/>
        </c:ser>
        <c:marker val="1"/>
        <c:smooth val="0"/>
        <c:axId val="2118791784"/>
        <c:axId val="2140495176"/>
      </c:lineChart>
      <c:catAx>
        <c:axId val="2118791784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2140495176"/>
        <c:crosses val="autoZero"/>
        <c:auto val="1"/>
        <c:lblAlgn val="ctr"/>
        <c:lblOffset val="100"/>
        <c:noMultiLvlLbl val="0"/>
      </c:catAx>
      <c:valAx>
        <c:axId val="2140495176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2118791784"/>
        <c:crosses val="autoZero"/>
      </c:valAx>
      <c:spPr>
        <a:noFill/>
        <a:ln>
          <a:noFill/>
        </a:ln>
      </c:spPr>
    </c:plotArea>
    <c:legend>
      <c:legendPos val="b"/>
      <c:layout/>
      <c:overlay val="0"/>
      <c:txPr>
        <a:bodyPr/>
        <a:lstStyle/>
        <a:p>
          <a:pPr>
            <a:defRPr sz="1100">
              <a:solidFill>
                <a:schemeClr val="tx1"/>
              </a:solidFill>
            </a:defRPr>
          </a:pPr>
        </a:p>
      </c:txPr>
    </c:legend>
    <c:plotVisOnly val="1"/>
    <c:dispBlanksAs val="gap"/>
    <c:showDLblsOverMax val="0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chart>
    <c:autoTitleDeleted val="1"/>
    <c:plotArea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Share</c:v>
                </c:pt>
              </c:strCache>
            </c:strRef>
          </c:tx>
          <c:dPt>
            <c:idx val="0"/>
            <c:spPr>
              <a:solidFill>
                <a:schemeClr val="accent1"/>
              </a:solidFill>
              <a:ln w="19050">
                <a:solidFill>
                  <a:schemeClr val="bg1"/>
                </a:solidFill>
              </a:ln>
            </c:spPr>
          </c:dPt>
          <c:dPt>
            <c:idx val="1"/>
            <c:spPr>
              <a:solidFill>
                <a:schemeClr val="accent2"/>
              </a:solidFill>
              <a:ln w="19050">
                <a:solidFill>
                  <a:schemeClr val="bg1"/>
                </a:solidFill>
              </a:ln>
            </c:spPr>
          </c:dPt>
          <c:dPt>
            <c:idx val="2"/>
            <c:spPr>
              <a:solidFill>
                <a:schemeClr val="accent3"/>
              </a:solidFill>
              <a:ln w="19050">
                <a:solidFill>
                  <a:schemeClr val="bg1"/>
                </a:solidFill>
              </a:ln>
            </c:spPr>
          </c:dPt>
          <c:dPt>
            <c:idx val="3"/>
            <c:spPr>
              <a:solidFill>
                <a:schemeClr val="accent4"/>
              </a:solidFill>
              <a:ln w="19050">
                <a:solidFill>
                  <a:schemeClr val="bg1"/>
                </a:solidFill>
              </a:ln>
            </c:spPr>
          </c:dPt>
          <c:dPt>
            <c:idx val="4"/>
            <c:spPr>
              <a:solidFill>
                <a:schemeClr val="accent5"/>
              </a:solidFill>
              <a:ln w="19050">
                <a:solidFill>
                  <a:schemeClr val="bg1"/>
                </a:solidFill>
              </a:ln>
            </c:spPr>
          </c:dPt>
          <c:cat>
            <c:strRef>
              <c:f>Sheet1!$A$2:$A$6</c:f>
              <c:strCache>
                <c:ptCount val="5"/>
                <c:pt idx="0">
                  <c:v>Rent and bills</c:v>
                </c:pt>
                <c:pt idx="1">
                  <c:v>Groceries</c:v>
                </c:pt>
                <c:pt idx="2">
                  <c:v>Education</c:v>
                </c:pt>
                <c:pt idx="3">
                  <c:v>Savings</c:v>
                </c:pt>
                <c:pt idx="4">
                  <c:v>Leisure</c:v>
                </c:pt>
              </c:strCache>
            </c:strRef>
          </c:cat>
          <c:val>
            <c:numRef>
              <c:f>Sheet1!$B$2:$B$6</c:f>
              <c:numCache>
                <c:formatCode>General</c:formatCode>
                <c:ptCount val="5"/>
                <c:pt idx="0">
                  <c:v>38</c:v>
                </c:pt>
                <c:pt idx="1">
                  <c:v>24</c:v>
                </c:pt>
                <c:pt idx="2">
                  <c:v>18</c:v>
                </c:pt>
                <c:pt idx="3">
                  <c:v>12</c:v>
                </c:pt>
                <c:pt idx="4">
                  <c:v>8</c:v>
                </c:pt>
              </c:numCache>
            </c:numRef>
          </c:val>
        </c:ser>
        <c:dLbls>
          <c:numFmt formatCode="0&quot;%&quot;" sourceLinked="0"/>
          <c:txPr>
            <a:bodyPr/>
            <a:lstStyle/>
            <a:p>
              <a:pPr>
                <a:defRPr sz="1100" b="1">
                  <a:solidFill>
                    <a:schemeClr val="bg1"/>
                  </a:solidFill>
                </a:defRPr>
              </a:pPr>
            </a:p>
          </c:txPr>
          <c:dLblPos val="ctr"/>
          <c:showLegendKey val="0"/>
          <c:showVal val="1"/>
          <c:showCatName val="0"/>
          <c:showSerName val="0"/>
          <c:showPercent val="0"/>
          <c:showBubbleSize val="0"/>
          <c:showLeaderLines val="1"/>
        </c:dLbls>
      </c:pieChart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roundedCorners val="0"/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Closing cash (₹ Cr)</c:v>
                </c:pt>
              </c:strCache>
            </c:strRef>
          </c:tx>
          <c:spPr>
            <a:solidFill>
              <a:schemeClr val="accent1"/>
            </a:solidFill>
          </c:spPr>
          <c:cat>
            <c:strRef>
              <c:f>Sheet1!$A$2:$A$5</c:f>
              <c:strCache>
                <c:ptCount val="4"/>
                <c:pt idx="0">
                  <c:v>Q1</c:v>
                </c:pt>
                <c:pt idx="1">
                  <c:v>Q2</c:v>
                </c:pt>
                <c:pt idx="2">
                  <c:v>Q3</c:v>
                </c:pt>
                <c:pt idx="3">
                  <c:v>Q4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1.9</c:v>
                </c:pt>
                <c:pt idx="1">
                  <c:v>2.1</c:v>
                </c:pt>
                <c:pt idx="2">
                  <c:v>2.4</c:v>
                </c:pt>
                <c:pt idx="3">
                  <c:v>2.6</c:v>
                </c:pt>
              </c:numCache>
            </c:numRef>
          </c:val>
        </c:ser>
        <c:dLbls>
          <c:numFmt formatCode="0.0" sourceLinked="0"/>
          <c:txPr>
            <a:bodyPr/>
            <a:lstStyle/>
            <a:p>
              <a:pPr>
                <a:defRPr sz="1100">
                  <a:solidFill>
                    <a:schemeClr val="tx1"/>
                  </a:solidFill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8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none"/>
        <c:minorTickMark val="none"/>
        <c:tickLblPos val="nextTo"/>
        <c:spPr>
          <a:ln>
            <a:solidFill>
              <a:schemeClr val="accent6"/>
            </a:solidFill>
          </a:ln>
        </c:spPr>
        <c:txPr>
          <a:bodyPr/>
          <a:lstStyle/>
          <a:p>
            <a:pPr>
              <a:defRPr sz="1100">
                <a:solidFill>
                  <a:schemeClr val="tx1"/>
                </a:solidFill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>
          <c:spPr>
            <a:ln w="9525">
              <a:solidFill>
                <a:schemeClr val="accent6"/>
              </a:solidFill>
            </a:ln>
          </c:spPr>
        </c:majorGridlines>
        <c:numFmt formatCode="0.0" sourceLinked="0"/>
        <c:majorTickMark val="none"/>
        <c:minorTickMark val="none"/>
        <c:tickLblPos val="nextTo"/>
        <c:spPr>
          <a:ln>
            <a:noFill/>
          </a:ln>
        </c:spPr>
        <c:txPr>
          <a:bodyPr/>
          <a:lstStyle/>
          <a:p>
            <a:pPr>
              <a:defRPr sz="1000">
                <a:solidFill>
                  <a:schemeClr val="tx2"/>
                </a:solidFill>
              </a:defRPr>
            </a:pPr>
          </a:p>
        </c:txPr>
        <c:crossAx val="-2068027336"/>
        <c:crosses val="autoZero"/>
      </c:valAx>
      <c:spPr>
        <a:noFill/>
        <a:ln>
          <a:noFill/>
        </a:ln>
      </c:spPr>
    </c:plotArea>
    <c:dispBlanksAs val="gap"/>
  </c:chart>
  <c:spPr>
    <a:noFill/>
    <a:ln>
      <a:noFill/>
    </a:ln>
  </c:spPr>
  <c:txPr>
    <a:bodyPr/>
    <a:lstStyle/>
    <a:p>
      <a:pPr>
        <a:defRPr sz="1100">
          <a:solidFill>
            <a:schemeClr val="tx2"/>
          </a:solidFill>
          <a:latin typeface="+mn-lt"/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+ Bulle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HOUSEHOLD BUDGET PLANNER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09750"/>
            <a:ext cx="10820400" cy="4114800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HOUSEHOLD BUDGET PLANNER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HOUSEHOLD BUDGET PLANNER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+ Free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Rectangle 1"/>
          <p:cNvSpPr/>
          <p:nvPr/>
        </p:nvSpPr>
        <p:spPr>
          <a:xfrm>
            <a:off x="10763250" y="0"/>
            <a:ext cx="1428750" cy="2476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Rectangle 2"/>
          <p:cNvSpPr/>
          <p:nvPr/>
        </p:nvSpPr>
        <p:spPr>
          <a:xfrm>
            <a:off x="11944350" y="0"/>
            <a:ext cx="247650" cy="104775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TextBox 3"/>
          <p:cNvSpPr txBox="1"/>
          <p:nvPr/>
        </p:nvSpPr>
        <p:spPr>
          <a:xfrm>
            <a:off x="685800" y="6210300"/>
            <a:ext cx="49530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900" b="0" i="0" spc="100">
                <a:solidFill>
                  <a:schemeClr val="tx2"/>
                </a:solidFill>
                <a:latin typeface="+mn-lt"/>
              </a:rPr>
              <a:t>HOUSEHOLD BUDGET PLANNER</a:t>
            </a:r>
          </a:p>
        </p:txBody>
      </p:sp>
      <p:sp>
        <p:nvSpPr>
          <p:cNvPr id="104" name="Slide number"/>
          <p:cNvSpPr txBox="1"/>
          <p:nvPr/>
        </p:nvSpPr>
        <p:spPr>
          <a:xfrm>
            <a:off x="10363200" y="6210300"/>
            <a:ext cx="1143000" cy="171450"/>
          </a:xfrm>
          <a:prstGeom prst="rect">
            <a:avLst/>
          </a:prstGeom>
          <a:noFill/>
        </p:spPr>
        <p:txBody>
          <a:bodyPr wrap="none" lIns="0" rIns="0" tIns="0" bIns="0" anchor="ctr">
            <a:spAutoFit/>
          </a:bodyPr>
          <a:lstStyle/>
          <a:p>
            <a:pPr algn="r"/>
            <a:fld id="{B6F15528-21DE-4FAA-801E-634DDDAF4B2B}" type="slidenum">
              <a:rPr lang="en-US" sz="1000">
                <a:solidFill>
                  <a:schemeClr val="tx2"/>
                </a:solidFill>
                <a:latin typeface="+mn-lt"/>
              </a:rPr>
              <a:t>&lt;#&gt;</a:t>
            </a:fld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609600"/>
            <a:ext cx="10820400" cy="8763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 Canva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+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9" Type="http://schemas.openxmlformats.org/officeDocument/2006/relationships/slideLayout" Target="../slideLayouts/slideLayout9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7" r:id="rId9"/>
  </p:sldLayoutIdLst>
  <p:txStyles>
    <p:titleStyle>
      <a:lvl1pPr algn="ctr" defTabSz="457200" rtl="0" eaLnBrk="1" latinLnBrk="0" hangingPunct="1">
        <a:spcBef>
          <a:spcPct val="0"/>
        </a:spcBef>
        <a:buNone/>
        <a:defRPr sz="3600" kern="1200" b="1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16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14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14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1.xml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2.xml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chart" Target="../charts/chart3.xml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489728" y="817148"/>
            <a:ext cx="82956" cy="82956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7484676" y="1157747"/>
            <a:ext cx="93060" cy="9306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Oval 5"/>
          <p:cNvSpPr/>
          <p:nvPr/>
        </p:nvSpPr>
        <p:spPr>
          <a:xfrm>
            <a:off x="7479624" y="1498347"/>
            <a:ext cx="103164" cy="10316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7474572" y="1838947"/>
            <a:ext cx="113267" cy="11326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Oval 7"/>
          <p:cNvSpPr/>
          <p:nvPr/>
        </p:nvSpPr>
        <p:spPr>
          <a:xfrm>
            <a:off x="7469520" y="2179547"/>
            <a:ext cx="123371" cy="12337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7464468" y="2520147"/>
            <a:ext cx="133475" cy="13347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Oval 9"/>
          <p:cNvSpPr/>
          <p:nvPr/>
        </p:nvSpPr>
        <p:spPr>
          <a:xfrm>
            <a:off x="7459417" y="2860747"/>
            <a:ext cx="143578" cy="14357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" name="Oval 10"/>
          <p:cNvSpPr/>
          <p:nvPr/>
        </p:nvSpPr>
        <p:spPr>
          <a:xfrm>
            <a:off x="7454365" y="3201346"/>
            <a:ext cx="153682" cy="15368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Oval 11"/>
          <p:cNvSpPr/>
          <p:nvPr/>
        </p:nvSpPr>
        <p:spPr>
          <a:xfrm>
            <a:off x="7449313" y="3541946"/>
            <a:ext cx="163786" cy="16378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Oval 12"/>
          <p:cNvSpPr/>
          <p:nvPr/>
        </p:nvSpPr>
        <p:spPr>
          <a:xfrm>
            <a:off x="7444261" y="3882546"/>
            <a:ext cx="173889" cy="17388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7439209" y="4223146"/>
            <a:ext cx="183993" cy="18399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Oval 14"/>
          <p:cNvSpPr/>
          <p:nvPr/>
        </p:nvSpPr>
        <p:spPr>
          <a:xfrm>
            <a:off x="7434157" y="4563746"/>
            <a:ext cx="194097" cy="19409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" name="Oval 15"/>
          <p:cNvSpPr/>
          <p:nvPr/>
        </p:nvSpPr>
        <p:spPr>
          <a:xfrm>
            <a:off x="7429106" y="4904346"/>
            <a:ext cx="204200" cy="2042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Oval 16"/>
          <p:cNvSpPr/>
          <p:nvPr/>
        </p:nvSpPr>
        <p:spPr>
          <a:xfrm>
            <a:off x="7424054" y="5244945"/>
            <a:ext cx="214304" cy="21430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7830327" y="812096"/>
            <a:ext cx="93060" cy="9306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825276" y="1152696"/>
            <a:ext cx="103164" cy="10316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0" name="Oval 19"/>
          <p:cNvSpPr/>
          <p:nvPr/>
        </p:nvSpPr>
        <p:spPr>
          <a:xfrm>
            <a:off x="7820224" y="1493295"/>
            <a:ext cx="113267" cy="11326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1" name="Oval 20"/>
          <p:cNvSpPr/>
          <p:nvPr/>
        </p:nvSpPr>
        <p:spPr>
          <a:xfrm>
            <a:off x="7815172" y="1833895"/>
            <a:ext cx="123371" cy="12337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2" name="Oval 21"/>
          <p:cNvSpPr/>
          <p:nvPr/>
        </p:nvSpPr>
        <p:spPr>
          <a:xfrm>
            <a:off x="7810120" y="2174495"/>
            <a:ext cx="133475" cy="13347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3" name="Oval 22"/>
          <p:cNvSpPr/>
          <p:nvPr/>
        </p:nvSpPr>
        <p:spPr>
          <a:xfrm>
            <a:off x="7805068" y="2515095"/>
            <a:ext cx="143578" cy="143578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7800016" y="2855695"/>
            <a:ext cx="153682" cy="15368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5" name="Oval 24"/>
          <p:cNvSpPr/>
          <p:nvPr/>
        </p:nvSpPr>
        <p:spPr>
          <a:xfrm>
            <a:off x="7794965" y="3196295"/>
            <a:ext cx="163786" cy="16378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6" name="Oval 25"/>
          <p:cNvSpPr/>
          <p:nvPr/>
        </p:nvSpPr>
        <p:spPr>
          <a:xfrm>
            <a:off x="7789913" y="3536894"/>
            <a:ext cx="173889" cy="17388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7" name="Oval 26"/>
          <p:cNvSpPr/>
          <p:nvPr/>
        </p:nvSpPr>
        <p:spPr>
          <a:xfrm>
            <a:off x="7784861" y="3877494"/>
            <a:ext cx="183993" cy="18399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8" name="Oval 27"/>
          <p:cNvSpPr/>
          <p:nvPr/>
        </p:nvSpPr>
        <p:spPr>
          <a:xfrm>
            <a:off x="7779809" y="4218094"/>
            <a:ext cx="194097" cy="19409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9" name="Oval 28"/>
          <p:cNvSpPr/>
          <p:nvPr/>
        </p:nvSpPr>
        <p:spPr>
          <a:xfrm>
            <a:off x="7774757" y="4558694"/>
            <a:ext cx="204200" cy="2042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0" name="Oval 29"/>
          <p:cNvSpPr/>
          <p:nvPr/>
        </p:nvSpPr>
        <p:spPr>
          <a:xfrm>
            <a:off x="7769705" y="4899294"/>
            <a:ext cx="214304" cy="21430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1" name="Oval 30"/>
          <p:cNvSpPr/>
          <p:nvPr/>
        </p:nvSpPr>
        <p:spPr>
          <a:xfrm>
            <a:off x="7764654" y="5239894"/>
            <a:ext cx="224408" cy="22440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2" name="Oval 31"/>
          <p:cNvSpPr/>
          <p:nvPr/>
        </p:nvSpPr>
        <p:spPr>
          <a:xfrm>
            <a:off x="8170927" y="807044"/>
            <a:ext cx="103164" cy="10316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3" name="Oval 32"/>
          <p:cNvSpPr/>
          <p:nvPr/>
        </p:nvSpPr>
        <p:spPr>
          <a:xfrm>
            <a:off x="8165875" y="1147644"/>
            <a:ext cx="113267" cy="11326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4" name="Oval 33"/>
          <p:cNvSpPr/>
          <p:nvPr/>
        </p:nvSpPr>
        <p:spPr>
          <a:xfrm>
            <a:off x="8160824" y="1488244"/>
            <a:ext cx="123371" cy="12337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5" name="Oval 34"/>
          <p:cNvSpPr/>
          <p:nvPr/>
        </p:nvSpPr>
        <p:spPr>
          <a:xfrm>
            <a:off x="8155772" y="1828843"/>
            <a:ext cx="133475" cy="13347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6" name="Oval 35"/>
          <p:cNvSpPr/>
          <p:nvPr/>
        </p:nvSpPr>
        <p:spPr>
          <a:xfrm>
            <a:off x="8150720" y="2169443"/>
            <a:ext cx="143578" cy="14357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7" name="Oval 36"/>
          <p:cNvSpPr/>
          <p:nvPr/>
        </p:nvSpPr>
        <p:spPr>
          <a:xfrm>
            <a:off x="8145668" y="2510043"/>
            <a:ext cx="153682" cy="15368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8" name="Oval 37"/>
          <p:cNvSpPr/>
          <p:nvPr/>
        </p:nvSpPr>
        <p:spPr>
          <a:xfrm>
            <a:off x="8140616" y="2850643"/>
            <a:ext cx="163786" cy="16378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39" name="Oval 38"/>
          <p:cNvSpPr/>
          <p:nvPr/>
        </p:nvSpPr>
        <p:spPr>
          <a:xfrm>
            <a:off x="8135564" y="3191243"/>
            <a:ext cx="173889" cy="17388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0" name="Oval 39"/>
          <p:cNvSpPr/>
          <p:nvPr/>
        </p:nvSpPr>
        <p:spPr>
          <a:xfrm>
            <a:off x="8130513" y="3531843"/>
            <a:ext cx="183993" cy="18399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1" name="Oval 40"/>
          <p:cNvSpPr/>
          <p:nvPr/>
        </p:nvSpPr>
        <p:spPr>
          <a:xfrm>
            <a:off x="8125461" y="3872442"/>
            <a:ext cx="194097" cy="19409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2" name="Oval 41"/>
          <p:cNvSpPr/>
          <p:nvPr/>
        </p:nvSpPr>
        <p:spPr>
          <a:xfrm>
            <a:off x="8120409" y="4213042"/>
            <a:ext cx="204200" cy="20420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3" name="Oval 42"/>
          <p:cNvSpPr/>
          <p:nvPr/>
        </p:nvSpPr>
        <p:spPr>
          <a:xfrm>
            <a:off x="8115357" y="4553642"/>
            <a:ext cx="214304" cy="21430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4" name="Oval 43"/>
          <p:cNvSpPr/>
          <p:nvPr/>
        </p:nvSpPr>
        <p:spPr>
          <a:xfrm>
            <a:off x="8110305" y="4894242"/>
            <a:ext cx="224408" cy="22440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5" name="Oval 44"/>
          <p:cNvSpPr/>
          <p:nvPr/>
        </p:nvSpPr>
        <p:spPr>
          <a:xfrm>
            <a:off x="8105253" y="5234842"/>
            <a:ext cx="234511" cy="23451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6" name="Oval 45"/>
          <p:cNvSpPr/>
          <p:nvPr/>
        </p:nvSpPr>
        <p:spPr>
          <a:xfrm>
            <a:off x="8511527" y="801992"/>
            <a:ext cx="113267" cy="11326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7" name="Oval 46"/>
          <p:cNvSpPr/>
          <p:nvPr/>
        </p:nvSpPr>
        <p:spPr>
          <a:xfrm>
            <a:off x="8506475" y="1142592"/>
            <a:ext cx="123371" cy="12337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8" name="Oval 47"/>
          <p:cNvSpPr/>
          <p:nvPr/>
        </p:nvSpPr>
        <p:spPr>
          <a:xfrm>
            <a:off x="8501423" y="1483192"/>
            <a:ext cx="133475" cy="13347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49" name="Oval 48"/>
          <p:cNvSpPr/>
          <p:nvPr/>
        </p:nvSpPr>
        <p:spPr>
          <a:xfrm>
            <a:off x="8496372" y="1823792"/>
            <a:ext cx="143578" cy="14357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0" name="Oval 49"/>
          <p:cNvSpPr/>
          <p:nvPr/>
        </p:nvSpPr>
        <p:spPr>
          <a:xfrm>
            <a:off x="8491320" y="2164391"/>
            <a:ext cx="153682" cy="153682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1" name="Oval 50"/>
          <p:cNvSpPr/>
          <p:nvPr/>
        </p:nvSpPr>
        <p:spPr>
          <a:xfrm>
            <a:off x="8486268" y="2504991"/>
            <a:ext cx="163786" cy="16378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2" name="Oval 51"/>
          <p:cNvSpPr/>
          <p:nvPr/>
        </p:nvSpPr>
        <p:spPr>
          <a:xfrm>
            <a:off x="8481216" y="2845591"/>
            <a:ext cx="173889" cy="17388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3" name="Oval 52"/>
          <p:cNvSpPr/>
          <p:nvPr/>
        </p:nvSpPr>
        <p:spPr>
          <a:xfrm>
            <a:off x="8476164" y="3186191"/>
            <a:ext cx="183993" cy="18399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4" name="Oval 53"/>
          <p:cNvSpPr/>
          <p:nvPr/>
        </p:nvSpPr>
        <p:spPr>
          <a:xfrm>
            <a:off x="8471112" y="3526791"/>
            <a:ext cx="194097" cy="19409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5" name="Oval 54"/>
          <p:cNvSpPr/>
          <p:nvPr/>
        </p:nvSpPr>
        <p:spPr>
          <a:xfrm>
            <a:off x="8466061" y="3867391"/>
            <a:ext cx="204200" cy="2042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6" name="Oval 55"/>
          <p:cNvSpPr/>
          <p:nvPr/>
        </p:nvSpPr>
        <p:spPr>
          <a:xfrm>
            <a:off x="8461009" y="4207990"/>
            <a:ext cx="214304" cy="21430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7" name="Oval 56"/>
          <p:cNvSpPr/>
          <p:nvPr/>
        </p:nvSpPr>
        <p:spPr>
          <a:xfrm>
            <a:off x="8455957" y="4548590"/>
            <a:ext cx="224408" cy="22440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8" name="Oval 57"/>
          <p:cNvSpPr/>
          <p:nvPr/>
        </p:nvSpPr>
        <p:spPr>
          <a:xfrm>
            <a:off x="8450905" y="4889190"/>
            <a:ext cx="234511" cy="23451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9" name="Oval 58"/>
          <p:cNvSpPr/>
          <p:nvPr/>
        </p:nvSpPr>
        <p:spPr>
          <a:xfrm>
            <a:off x="8445853" y="5229790"/>
            <a:ext cx="244615" cy="24461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0" name="Oval 59"/>
          <p:cNvSpPr/>
          <p:nvPr/>
        </p:nvSpPr>
        <p:spPr>
          <a:xfrm>
            <a:off x="8852127" y="796940"/>
            <a:ext cx="123371" cy="12337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1" name="Oval 60"/>
          <p:cNvSpPr/>
          <p:nvPr/>
        </p:nvSpPr>
        <p:spPr>
          <a:xfrm>
            <a:off x="8847075" y="1137540"/>
            <a:ext cx="133475" cy="13347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2" name="Oval 61"/>
          <p:cNvSpPr/>
          <p:nvPr/>
        </p:nvSpPr>
        <p:spPr>
          <a:xfrm>
            <a:off x="8842023" y="1478140"/>
            <a:ext cx="143578" cy="14357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3" name="Oval 62"/>
          <p:cNvSpPr/>
          <p:nvPr/>
        </p:nvSpPr>
        <p:spPr>
          <a:xfrm>
            <a:off x="8836971" y="1818740"/>
            <a:ext cx="153682" cy="15368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4" name="Oval 63"/>
          <p:cNvSpPr/>
          <p:nvPr/>
        </p:nvSpPr>
        <p:spPr>
          <a:xfrm>
            <a:off x="8831920" y="2159340"/>
            <a:ext cx="163786" cy="16378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5" name="Oval 64"/>
          <p:cNvSpPr/>
          <p:nvPr/>
        </p:nvSpPr>
        <p:spPr>
          <a:xfrm>
            <a:off x="8826868" y="2499939"/>
            <a:ext cx="173889" cy="17388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6" name="Oval 65"/>
          <p:cNvSpPr/>
          <p:nvPr/>
        </p:nvSpPr>
        <p:spPr>
          <a:xfrm>
            <a:off x="8821816" y="2840539"/>
            <a:ext cx="183993" cy="18399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7" name="Oval 66"/>
          <p:cNvSpPr/>
          <p:nvPr/>
        </p:nvSpPr>
        <p:spPr>
          <a:xfrm>
            <a:off x="8816764" y="3181139"/>
            <a:ext cx="194097" cy="19409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8" name="Oval 67"/>
          <p:cNvSpPr/>
          <p:nvPr/>
        </p:nvSpPr>
        <p:spPr>
          <a:xfrm>
            <a:off x="8811712" y="3521739"/>
            <a:ext cx="204200" cy="2042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9" name="Oval 68"/>
          <p:cNvSpPr/>
          <p:nvPr/>
        </p:nvSpPr>
        <p:spPr>
          <a:xfrm>
            <a:off x="8806660" y="3862339"/>
            <a:ext cx="214304" cy="214304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0" name="Oval 69"/>
          <p:cNvSpPr/>
          <p:nvPr/>
        </p:nvSpPr>
        <p:spPr>
          <a:xfrm>
            <a:off x="8801609" y="4202939"/>
            <a:ext cx="224408" cy="22440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1" name="Oval 70"/>
          <p:cNvSpPr/>
          <p:nvPr/>
        </p:nvSpPr>
        <p:spPr>
          <a:xfrm>
            <a:off x="8796557" y="4543538"/>
            <a:ext cx="234511" cy="23451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2" name="Oval 71"/>
          <p:cNvSpPr/>
          <p:nvPr/>
        </p:nvSpPr>
        <p:spPr>
          <a:xfrm>
            <a:off x="8791505" y="4884138"/>
            <a:ext cx="244615" cy="24461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3" name="Oval 72"/>
          <p:cNvSpPr/>
          <p:nvPr/>
        </p:nvSpPr>
        <p:spPr>
          <a:xfrm>
            <a:off x="8786453" y="5224738"/>
            <a:ext cx="254719" cy="25471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4" name="Oval 73"/>
          <p:cNvSpPr/>
          <p:nvPr/>
        </p:nvSpPr>
        <p:spPr>
          <a:xfrm>
            <a:off x="9192727" y="791888"/>
            <a:ext cx="133475" cy="13347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5" name="Oval 74"/>
          <p:cNvSpPr/>
          <p:nvPr/>
        </p:nvSpPr>
        <p:spPr>
          <a:xfrm>
            <a:off x="9187675" y="1132488"/>
            <a:ext cx="143578" cy="14357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6" name="Oval 75"/>
          <p:cNvSpPr/>
          <p:nvPr/>
        </p:nvSpPr>
        <p:spPr>
          <a:xfrm>
            <a:off x="9182623" y="1473088"/>
            <a:ext cx="153682" cy="15368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7" name="Oval 76"/>
          <p:cNvSpPr/>
          <p:nvPr/>
        </p:nvSpPr>
        <p:spPr>
          <a:xfrm>
            <a:off x="9177571" y="1813688"/>
            <a:ext cx="163786" cy="163786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8" name="Oval 77"/>
          <p:cNvSpPr/>
          <p:nvPr/>
        </p:nvSpPr>
        <p:spPr>
          <a:xfrm>
            <a:off x="9172519" y="2154288"/>
            <a:ext cx="173889" cy="17388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9" name="Oval 78"/>
          <p:cNvSpPr/>
          <p:nvPr/>
        </p:nvSpPr>
        <p:spPr>
          <a:xfrm>
            <a:off x="9167468" y="2494888"/>
            <a:ext cx="183993" cy="18399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0" name="Oval 79"/>
          <p:cNvSpPr/>
          <p:nvPr/>
        </p:nvSpPr>
        <p:spPr>
          <a:xfrm>
            <a:off x="9162416" y="2835487"/>
            <a:ext cx="194097" cy="19409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1" name="Oval 80"/>
          <p:cNvSpPr/>
          <p:nvPr/>
        </p:nvSpPr>
        <p:spPr>
          <a:xfrm>
            <a:off x="9157364" y="3176087"/>
            <a:ext cx="204200" cy="2042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2" name="Oval 81"/>
          <p:cNvSpPr/>
          <p:nvPr/>
        </p:nvSpPr>
        <p:spPr>
          <a:xfrm>
            <a:off x="9152312" y="3516687"/>
            <a:ext cx="214304" cy="21430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3" name="Oval 82"/>
          <p:cNvSpPr/>
          <p:nvPr/>
        </p:nvSpPr>
        <p:spPr>
          <a:xfrm>
            <a:off x="9147260" y="3857287"/>
            <a:ext cx="224408" cy="22440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4" name="Oval 83"/>
          <p:cNvSpPr/>
          <p:nvPr/>
        </p:nvSpPr>
        <p:spPr>
          <a:xfrm>
            <a:off x="9142208" y="4197887"/>
            <a:ext cx="234511" cy="23451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5" name="Oval 84"/>
          <p:cNvSpPr/>
          <p:nvPr/>
        </p:nvSpPr>
        <p:spPr>
          <a:xfrm>
            <a:off x="9137157" y="4538487"/>
            <a:ext cx="244615" cy="24461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6" name="Oval 85"/>
          <p:cNvSpPr/>
          <p:nvPr/>
        </p:nvSpPr>
        <p:spPr>
          <a:xfrm>
            <a:off x="9132105" y="4879086"/>
            <a:ext cx="254719" cy="25471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7" name="Oval 86"/>
          <p:cNvSpPr/>
          <p:nvPr/>
        </p:nvSpPr>
        <p:spPr>
          <a:xfrm>
            <a:off x="9127053" y="5219686"/>
            <a:ext cx="264822" cy="26482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8" name="Oval 87"/>
          <p:cNvSpPr/>
          <p:nvPr/>
        </p:nvSpPr>
        <p:spPr>
          <a:xfrm>
            <a:off x="9533327" y="786837"/>
            <a:ext cx="143578" cy="14357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9" name="Oval 88"/>
          <p:cNvSpPr/>
          <p:nvPr/>
        </p:nvSpPr>
        <p:spPr>
          <a:xfrm>
            <a:off x="9528275" y="1127436"/>
            <a:ext cx="153682" cy="15368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0" name="Oval 89"/>
          <p:cNvSpPr/>
          <p:nvPr/>
        </p:nvSpPr>
        <p:spPr>
          <a:xfrm>
            <a:off x="9523223" y="1468036"/>
            <a:ext cx="163786" cy="16378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1" name="Oval 90"/>
          <p:cNvSpPr/>
          <p:nvPr/>
        </p:nvSpPr>
        <p:spPr>
          <a:xfrm>
            <a:off x="9518171" y="1808636"/>
            <a:ext cx="173889" cy="17388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2" name="Oval 91"/>
          <p:cNvSpPr/>
          <p:nvPr/>
        </p:nvSpPr>
        <p:spPr>
          <a:xfrm>
            <a:off x="9513119" y="2149236"/>
            <a:ext cx="183993" cy="18399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3" name="Oval 92"/>
          <p:cNvSpPr/>
          <p:nvPr/>
        </p:nvSpPr>
        <p:spPr>
          <a:xfrm>
            <a:off x="9508067" y="2489836"/>
            <a:ext cx="194097" cy="19409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4" name="Oval 93"/>
          <p:cNvSpPr/>
          <p:nvPr/>
        </p:nvSpPr>
        <p:spPr>
          <a:xfrm>
            <a:off x="9503016" y="2830436"/>
            <a:ext cx="204200" cy="2042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5" name="Oval 94"/>
          <p:cNvSpPr/>
          <p:nvPr/>
        </p:nvSpPr>
        <p:spPr>
          <a:xfrm>
            <a:off x="9497964" y="3171035"/>
            <a:ext cx="214304" cy="21430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6" name="Oval 95"/>
          <p:cNvSpPr/>
          <p:nvPr/>
        </p:nvSpPr>
        <p:spPr>
          <a:xfrm>
            <a:off x="9492912" y="3511635"/>
            <a:ext cx="224408" cy="224408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7" name="Oval 96"/>
          <p:cNvSpPr/>
          <p:nvPr/>
        </p:nvSpPr>
        <p:spPr>
          <a:xfrm>
            <a:off x="9487860" y="3852235"/>
            <a:ext cx="234511" cy="23451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8" name="Oval 97"/>
          <p:cNvSpPr/>
          <p:nvPr/>
        </p:nvSpPr>
        <p:spPr>
          <a:xfrm>
            <a:off x="9482808" y="4192835"/>
            <a:ext cx="244615" cy="24461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9" name="Oval 98"/>
          <p:cNvSpPr/>
          <p:nvPr/>
        </p:nvSpPr>
        <p:spPr>
          <a:xfrm>
            <a:off x="9477756" y="4533435"/>
            <a:ext cx="254719" cy="25471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0" name="Oval 99"/>
          <p:cNvSpPr/>
          <p:nvPr/>
        </p:nvSpPr>
        <p:spPr>
          <a:xfrm>
            <a:off x="9472705" y="4874035"/>
            <a:ext cx="264822" cy="26482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1" name="Oval 100"/>
          <p:cNvSpPr/>
          <p:nvPr/>
        </p:nvSpPr>
        <p:spPr>
          <a:xfrm>
            <a:off x="9467653" y="5214634"/>
            <a:ext cx="274926" cy="27492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2" name="Oval 101"/>
          <p:cNvSpPr/>
          <p:nvPr/>
        </p:nvSpPr>
        <p:spPr>
          <a:xfrm>
            <a:off x="9873926" y="781785"/>
            <a:ext cx="153682" cy="15368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3" name="Oval 102"/>
          <p:cNvSpPr/>
          <p:nvPr/>
        </p:nvSpPr>
        <p:spPr>
          <a:xfrm>
            <a:off x="9868875" y="1122385"/>
            <a:ext cx="163786" cy="16378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4" name="Oval 103"/>
          <p:cNvSpPr/>
          <p:nvPr/>
        </p:nvSpPr>
        <p:spPr>
          <a:xfrm>
            <a:off x="9863823" y="1462984"/>
            <a:ext cx="173889" cy="173889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5" name="Oval 104"/>
          <p:cNvSpPr/>
          <p:nvPr/>
        </p:nvSpPr>
        <p:spPr>
          <a:xfrm>
            <a:off x="9858771" y="1803584"/>
            <a:ext cx="183993" cy="18399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6" name="Oval 105"/>
          <p:cNvSpPr/>
          <p:nvPr/>
        </p:nvSpPr>
        <p:spPr>
          <a:xfrm>
            <a:off x="9853719" y="2144184"/>
            <a:ext cx="194097" cy="19409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7" name="Oval 106"/>
          <p:cNvSpPr/>
          <p:nvPr/>
        </p:nvSpPr>
        <p:spPr>
          <a:xfrm>
            <a:off x="9848667" y="2484784"/>
            <a:ext cx="204200" cy="2042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8" name="Oval 107"/>
          <p:cNvSpPr/>
          <p:nvPr/>
        </p:nvSpPr>
        <p:spPr>
          <a:xfrm>
            <a:off x="9843615" y="2825384"/>
            <a:ext cx="214304" cy="21430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9" name="Oval 108"/>
          <p:cNvSpPr/>
          <p:nvPr/>
        </p:nvSpPr>
        <p:spPr>
          <a:xfrm>
            <a:off x="9838564" y="3165984"/>
            <a:ext cx="224408" cy="22440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0" name="Oval 109"/>
          <p:cNvSpPr/>
          <p:nvPr/>
        </p:nvSpPr>
        <p:spPr>
          <a:xfrm>
            <a:off x="9833512" y="3506583"/>
            <a:ext cx="234511" cy="23451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1" name="Oval 110"/>
          <p:cNvSpPr/>
          <p:nvPr/>
        </p:nvSpPr>
        <p:spPr>
          <a:xfrm>
            <a:off x="9828460" y="3847183"/>
            <a:ext cx="244615" cy="24461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2" name="Oval 111"/>
          <p:cNvSpPr/>
          <p:nvPr/>
        </p:nvSpPr>
        <p:spPr>
          <a:xfrm>
            <a:off x="9823408" y="4187783"/>
            <a:ext cx="254719" cy="25471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3" name="Oval 112"/>
          <p:cNvSpPr/>
          <p:nvPr/>
        </p:nvSpPr>
        <p:spPr>
          <a:xfrm>
            <a:off x="9818356" y="4528383"/>
            <a:ext cx="264822" cy="26482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4" name="Oval 113"/>
          <p:cNvSpPr/>
          <p:nvPr/>
        </p:nvSpPr>
        <p:spPr>
          <a:xfrm>
            <a:off x="9813304" y="4868983"/>
            <a:ext cx="274926" cy="27492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5" name="Oval 114"/>
          <p:cNvSpPr/>
          <p:nvPr/>
        </p:nvSpPr>
        <p:spPr>
          <a:xfrm>
            <a:off x="9808253" y="5209583"/>
            <a:ext cx="285030" cy="285030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6" name="Oval 115"/>
          <p:cNvSpPr/>
          <p:nvPr/>
        </p:nvSpPr>
        <p:spPr>
          <a:xfrm>
            <a:off x="10214526" y="776733"/>
            <a:ext cx="163786" cy="16378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7" name="Oval 116"/>
          <p:cNvSpPr/>
          <p:nvPr/>
        </p:nvSpPr>
        <p:spPr>
          <a:xfrm>
            <a:off x="10209474" y="1117333"/>
            <a:ext cx="173889" cy="17388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8" name="Oval 117"/>
          <p:cNvSpPr/>
          <p:nvPr/>
        </p:nvSpPr>
        <p:spPr>
          <a:xfrm>
            <a:off x="10204423" y="1457933"/>
            <a:ext cx="183993" cy="18399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19" name="Oval 118"/>
          <p:cNvSpPr/>
          <p:nvPr/>
        </p:nvSpPr>
        <p:spPr>
          <a:xfrm>
            <a:off x="10199371" y="1798532"/>
            <a:ext cx="194097" cy="19409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0" name="Oval 119"/>
          <p:cNvSpPr/>
          <p:nvPr/>
        </p:nvSpPr>
        <p:spPr>
          <a:xfrm>
            <a:off x="10194319" y="2139132"/>
            <a:ext cx="204200" cy="2042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1" name="Oval 120"/>
          <p:cNvSpPr/>
          <p:nvPr/>
        </p:nvSpPr>
        <p:spPr>
          <a:xfrm>
            <a:off x="10189267" y="2479732"/>
            <a:ext cx="214304" cy="21430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2" name="Oval 121"/>
          <p:cNvSpPr/>
          <p:nvPr/>
        </p:nvSpPr>
        <p:spPr>
          <a:xfrm>
            <a:off x="10184215" y="2820332"/>
            <a:ext cx="224408" cy="22440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3" name="Oval 122"/>
          <p:cNvSpPr/>
          <p:nvPr/>
        </p:nvSpPr>
        <p:spPr>
          <a:xfrm>
            <a:off x="10179163" y="3160932"/>
            <a:ext cx="234511" cy="234511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4" name="Oval 123"/>
          <p:cNvSpPr/>
          <p:nvPr/>
        </p:nvSpPr>
        <p:spPr>
          <a:xfrm>
            <a:off x="10174112" y="3501532"/>
            <a:ext cx="244615" cy="24461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5" name="Oval 124"/>
          <p:cNvSpPr/>
          <p:nvPr/>
        </p:nvSpPr>
        <p:spPr>
          <a:xfrm>
            <a:off x="10169060" y="3842131"/>
            <a:ext cx="254719" cy="25471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6" name="Oval 125"/>
          <p:cNvSpPr/>
          <p:nvPr/>
        </p:nvSpPr>
        <p:spPr>
          <a:xfrm>
            <a:off x="10164008" y="4182731"/>
            <a:ext cx="264822" cy="26482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7" name="Oval 126"/>
          <p:cNvSpPr/>
          <p:nvPr/>
        </p:nvSpPr>
        <p:spPr>
          <a:xfrm>
            <a:off x="10158956" y="4523331"/>
            <a:ext cx="274926" cy="27492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8" name="Oval 127"/>
          <p:cNvSpPr/>
          <p:nvPr/>
        </p:nvSpPr>
        <p:spPr>
          <a:xfrm>
            <a:off x="10153904" y="4863931"/>
            <a:ext cx="285030" cy="28503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9" name="Oval 128"/>
          <p:cNvSpPr/>
          <p:nvPr/>
        </p:nvSpPr>
        <p:spPr>
          <a:xfrm>
            <a:off x="10148852" y="5204531"/>
            <a:ext cx="295133" cy="29513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0" name="Oval 129"/>
          <p:cNvSpPr/>
          <p:nvPr/>
        </p:nvSpPr>
        <p:spPr>
          <a:xfrm>
            <a:off x="10555126" y="771681"/>
            <a:ext cx="173889" cy="17388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1" name="Oval 130"/>
          <p:cNvSpPr/>
          <p:nvPr/>
        </p:nvSpPr>
        <p:spPr>
          <a:xfrm>
            <a:off x="10550074" y="1112281"/>
            <a:ext cx="183993" cy="183993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2" name="Oval 131"/>
          <p:cNvSpPr/>
          <p:nvPr/>
        </p:nvSpPr>
        <p:spPr>
          <a:xfrm>
            <a:off x="10545022" y="1452881"/>
            <a:ext cx="194097" cy="19409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3" name="Oval 132"/>
          <p:cNvSpPr/>
          <p:nvPr/>
        </p:nvSpPr>
        <p:spPr>
          <a:xfrm>
            <a:off x="10539971" y="1793481"/>
            <a:ext cx="204200" cy="2042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4" name="Oval 133"/>
          <p:cNvSpPr/>
          <p:nvPr/>
        </p:nvSpPr>
        <p:spPr>
          <a:xfrm>
            <a:off x="10534919" y="2134080"/>
            <a:ext cx="214304" cy="21430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5" name="Oval 134"/>
          <p:cNvSpPr/>
          <p:nvPr/>
        </p:nvSpPr>
        <p:spPr>
          <a:xfrm>
            <a:off x="10529867" y="2474680"/>
            <a:ext cx="224408" cy="22440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6" name="Oval 135"/>
          <p:cNvSpPr/>
          <p:nvPr/>
        </p:nvSpPr>
        <p:spPr>
          <a:xfrm>
            <a:off x="10524815" y="2815280"/>
            <a:ext cx="234511" cy="23451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7" name="Oval 136"/>
          <p:cNvSpPr/>
          <p:nvPr/>
        </p:nvSpPr>
        <p:spPr>
          <a:xfrm>
            <a:off x="10519763" y="3155880"/>
            <a:ext cx="244615" cy="24461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8" name="Oval 137"/>
          <p:cNvSpPr/>
          <p:nvPr/>
        </p:nvSpPr>
        <p:spPr>
          <a:xfrm>
            <a:off x="10514711" y="3496480"/>
            <a:ext cx="254719" cy="25471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9" name="Oval 138"/>
          <p:cNvSpPr/>
          <p:nvPr/>
        </p:nvSpPr>
        <p:spPr>
          <a:xfrm>
            <a:off x="10509660" y="3837080"/>
            <a:ext cx="264822" cy="26482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0" name="Oval 139"/>
          <p:cNvSpPr/>
          <p:nvPr/>
        </p:nvSpPr>
        <p:spPr>
          <a:xfrm>
            <a:off x="10504608" y="4177679"/>
            <a:ext cx="274926" cy="27492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1" name="Oval 140"/>
          <p:cNvSpPr/>
          <p:nvPr/>
        </p:nvSpPr>
        <p:spPr>
          <a:xfrm>
            <a:off x="10499556" y="4518279"/>
            <a:ext cx="285030" cy="28503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2" name="Oval 141"/>
          <p:cNvSpPr/>
          <p:nvPr/>
        </p:nvSpPr>
        <p:spPr>
          <a:xfrm>
            <a:off x="10494504" y="4858879"/>
            <a:ext cx="295133" cy="295133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3" name="Oval 142"/>
          <p:cNvSpPr/>
          <p:nvPr/>
        </p:nvSpPr>
        <p:spPr>
          <a:xfrm>
            <a:off x="10489452" y="5199479"/>
            <a:ext cx="305237" cy="30523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4" name="Oval 143"/>
          <p:cNvSpPr/>
          <p:nvPr/>
        </p:nvSpPr>
        <p:spPr>
          <a:xfrm>
            <a:off x="10895726" y="766629"/>
            <a:ext cx="183993" cy="18399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5" name="Oval 144"/>
          <p:cNvSpPr/>
          <p:nvPr/>
        </p:nvSpPr>
        <p:spPr>
          <a:xfrm>
            <a:off x="10890674" y="1107229"/>
            <a:ext cx="194097" cy="19409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6" name="Oval 145"/>
          <p:cNvSpPr/>
          <p:nvPr/>
        </p:nvSpPr>
        <p:spPr>
          <a:xfrm>
            <a:off x="10885622" y="1447829"/>
            <a:ext cx="204200" cy="2042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7" name="Oval 146"/>
          <p:cNvSpPr/>
          <p:nvPr/>
        </p:nvSpPr>
        <p:spPr>
          <a:xfrm>
            <a:off x="10880570" y="1788429"/>
            <a:ext cx="214304" cy="21430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8" name="Oval 147"/>
          <p:cNvSpPr/>
          <p:nvPr/>
        </p:nvSpPr>
        <p:spPr>
          <a:xfrm>
            <a:off x="10875519" y="2129029"/>
            <a:ext cx="224408" cy="22440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9" name="Oval 148"/>
          <p:cNvSpPr/>
          <p:nvPr/>
        </p:nvSpPr>
        <p:spPr>
          <a:xfrm>
            <a:off x="10870467" y="2469628"/>
            <a:ext cx="234511" cy="23451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0" name="Oval 149"/>
          <p:cNvSpPr/>
          <p:nvPr/>
        </p:nvSpPr>
        <p:spPr>
          <a:xfrm>
            <a:off x="10865415" y="2810228"/>
            <a:ext cx="244615" cy="244615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1" name="Oval 150"/>
          <p:cNvSpPr/>
          <p:nvPr/>
        </p:nvSpPr>
        <p:spPr>
          <a:xfrm>
            <a:off x="10860363" y="3150828"/>
            <a:ext cx="254719" cy="25471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2" name="Oval 151"/>
          <p:cNvSpPr/>
          <p:nvPr/>
        </p:nvSpPr>
        <p:spPr>
          <a:xfrm>
            <a:off x="10855311" y="3491428"/>
            <a:ext cx="264822" cy="26482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3" name="Oval 152"/>
          <p:cNvSpPr/>
          <p:nvPr/>
        </p:nvSpPr>
        <p:spPr>
          <a:xfrm>
            <a:off x="10850259" y="3832028"/>
            <a:ext cx="274926" cy="27492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4" name="Oval 153"/>
          <p:cNvSpPr/>
          <p:nvPr/>
        </p:nvSpPr>
        <p:spPr>
          <a:xfrm>
            <a:off x="10845208" y="4172628"/>
            <a:ext cx="285030" cy="28503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5" name="Oval 154"/>
          <p:cNvSpPr/>
          <p:nvPr/>
        </p:nvSpPr>
        <p:spPr>
          <a:xfrm>
            <a:off x="10840156" y="4513227"/>
            <a:ext cx="295133" cy="29513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6" name="Oval 155"/>
          <p:cNvSpPr/>
          <p:nvPr/>
        </p:nvSpPr>
        <p:spPr>
          <a:xfrm>
            <a:off x="10835104" y="4853827"/>
            <a:ext cx="305237" cy="305237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7" name="Oval 156"/>
          <p:cNvSpPr/>
          <p:nvPr/>
        </p:nvSpPr>
        <p:spPr>
          <a:xfrm>
            <a:off x="10830052" y="5194427"/>
            <a:ext cx="315341" cy="31534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8" name="Oval 157"/>
          <p:cNvSpPr/>
          <p:nvPr/>
        </p:nvSpPr>
        <p:spPr>
          <a:xfrm>
            <a:off x="11236326" y="761577"/>
            <a:ext cx="194097" cy="19409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9" name="Oval 158"/>
          <p:cNvSpPr/>
          <p:nvPr/>
        </p:nvSpPr>
        <p:spPr>
          <a:xfrm>
            <a:off x="11231274" y="1102177"/>
            <a:ext cx="204200" cy="2042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0" name="Oval 159"/>
          <p:cNvSpPr/>
          <p:nvPr/>
        </p:nvSpPr>
        <p:spPr>
          <a:xfrm>
            <a:off x="11226222" y="1442777"/>
            <a:ext cx="214304" cy="21430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1" name="Oval 160"/>
          <p:cNvSpPr/>
          <p:nvPr/>
        </p:nvSpPr>
        <p:spPr>
          <a:xfrm>
            <a:off x="11221170" y="1783377"/>
            <a:ext cx="224408" cy="224408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2" name="Oval 161"/>
          <p:cNvSpPr/>
          <p:nvPr/>
        </p:nvSpPr>
        <p:spPr>
          <a:xfrm>
            <a:off x="11216118" y="2123977"/>
            <a:ext cx="234511" cy="23451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3" name="Oval 162"/>
          <p:cNvSpPr/>
          <p:nvPr/>
        </p:nvSpPr>
        <p:spPr>
          <a:xfrm>
            <a:off x="11211067" y="2464577"/>
            <a:ext cx="244615" cy="244615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4" name="Oval 163"/>
          <p:cNvSpPr/>
          <p:nvPr/>
        </p:nvSpPr>
        <p:spPr>
          <a:xfrm>
            <a:off x="11206015" y="2805176"/>
            <a:ext cx="254719" cy="254719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5" name="Oval 164"/>
          <p:cNvSpPr/>
          <p:nvPr/>
        </p:nvSpPr>
        <p:spPr>
          <a:xfrm>
            <a:off x="11200963" y="3145776"/>
            <a:ext cx="264822" cy="264822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6" name="Oval 165"/>
          <p:cNvSpPr/>
          <p:nvPr/>
        </p:nvSpPr>
        <p:spPr>
          <a:xfrm>
            <a:off x="11195911" y="3486376"/>
            <a:ext cx="274926" cy="274926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7" name="Oval 166"/>
          <p:cNvSpPr/>
          <p:nvPr/>
        </p:nvSpPr>
        <p:spPr>
          <a:xfrm>
            <a:off x="11190859" y="3826976"/>
            <a:ext cx="285030" cy="28503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8" name="Oval 167"/>
          <p:cNvSpPr/>
          <p:nvPr/>
        </p:nvSpPr>
        <p:spPr>
          <a:xfrm>
            <a:off x="11185807" y="4167576"/>
            <a:ext cx="295133" cy="295133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69" name="Oval 168"/>
          <p:cNvSpPr/>
          <p:nvPr/>
        </p:nvSpPr>
        <p:spPr>
          <a:xfrm>
            <a:off x="11180756" y="4508176"/>
            <a:ext cx="305237" cy="305237"/>
          </a:xfrm>
          <a:prstGeom prst="ellipse">
            <a:avLst/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0" name="Oval 169"/>
          <p:cNvSpPr/>
          <p:nvPr/>
        </p:nvSpPr>
        <p:spPr>
          <a:xfrm>
            <a:off x="11175704" y="4848775"/>
            <a:ext cx="315341" cy="315341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1" name="Oval 170"/>
          <p:cNvSpPr/>
          <p:nvPr/>
        </p:nvSpPr>
        <p:spPr>
          <a:xfrm>
            <a:off x="11170652" y="5189375"/>
            <a:ext cx="325444" cy="325444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cxnSp>
        <p:nvCxnSpPr>
          <p:cNvPr id="172" name="Connector 171"/>
          <p:cNvCxnSpPr/>
          <p:nvPr/>
        </p:nvCxnSpPr>
        <p:spPr>
          <a:xfrm>
            <a:off x="685800" y="5410200"/>
            <a:ext cx="10820400" cy="0"/>
          </a:xfrm>
          <a:prstGeom prst="line">
            <a:avLst/>
          </a:prstGeom>
          <a:ln w="19050">
            <a:solidFill>
              <a:schemeClr val="tx1"/>
            </a:solidFill>
          </a:ln>
        </p:spPr>
      </p:cxnSp>
      <p:sp>
        <p:nvSpPr>
          <p:cNvPr id="173" name="TextBox 172"/>
          <p:cNvSpPr txBox="1"/>
          <p:nvPr/>
        </p:nvSpPr>
        <p:spPr>
          <a:xfrm>
            <a:off x="685800" y="685800"/>
            <a:ext cx="6311900" cy="2095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300" b="1" i="0" spc="250">
                <a:solidFill>
                  <a:schemeClr val="tx1"/>
                </a:solidFill>
                <a:latin typeface="+mn-lt"/>
              </a:rPr>
              <a:t>FINANCE</a:t>
            </a:r>
          </a:p>
        </p:txBody>
      </p:sp>
      <p:sp>
        <p:nvSpPr>
          <p:cNvPr id="174" name="TextBox 173"/>
          <p:cNvSpPr txBox="1"/>
          <p:nvPr/>
        </p:nvSpPr>
        <p:spPr>
          <a:xfrm>
            <a:off x="685800" y="5562600"/>
            <a:ext cx="3454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PREPARED BY</a:t>
            </a:r>
          </a:p>
        </p:txBody>
      </p:sp>
      <p:sp>
        <p:nvSpPr>
          <p:cNvPr id="175" name="TextBox 174"/>
          <p:cNvSpPr txBox="1"/>
          <p:nvPr/>
        </p:nvSpPr>
        <p:spPr>
          <a:xfrm>
            <a:off x="685800" y="5753100"/>
            <a:ext cx="34544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Finance team</a:t>
            </a:r>
          </a:p>
        </p:txBody>
      </p:sp>
      <p:sp>
        <p:nvSpPr>
          <p:cNvPr id="176" name="TextBox 175"/>
          <p:cNvSpPr txBox="1"/>
          <p:nvPr/>
        </p:nvSpPr>
        <p:spPr>
          <a:xfrm>
            <a:off x="4292600" y="5562600"/>
            <a:ext cx="3454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PERIOD</a:t>
            </a:r>
          </a:p>
        </p:txBody>
      </p:sp>
      <p:sp>
        <p:nvSpPr>
          <p:cNvPr id="177" name="TextBox 176"/>
          <p:cNvSpPr txBox="1"/>
          <p:nvPr/>
        </p:nvSpPr>
        <p:spPr>
          <a:xfrm>
            <a:off x="4292600" y="5753100"/>
            <a:ext cx="34544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2026</a:t>
            </a:r>
          </a:p>
        </p:txBody>
      </p:sp>
      <p:sp>
        <p:nvSpPr>
          <p:cNvPr id="178" name="TextBox 177"/>
          <p:cNvSpPr txBox="1"/>
          <p:nvPr/>
        </p:nvSpPr>
        <p:spPr>
          <a:xfrm>
            <a:off x="7899400" y="5562600"/>
            <a:ext cx="3454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0" spc="150">
                <a:solidFill>
                  <a:schemeClr val="tx2"/>
                </a:solidFill>
                <a:latin typeface="+mn-lt"/>
              </a:rPr>
              <a:t>STATUS</a:t>
            </a:r>
          </a:p>
        </p:txBody>
      </p:sp>
      <p:sp>
        <p:nvSpPr>
          <p:cNvPr id="179" name="TextBox 178"/>
          <p:cNvSpPr txBox="1"/>
          <p:nvPr/>
        </p:nvSpPr>
        <p:spPr>
          <a:xfrm>
            <a:off x="7899400" y="5753100"/>
            <a:ext cx="3454400" cy="4191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200" b="1" i="0">
                <a:solidFill>
                  <a:schemeClr val="tx1"/>
                </a:solidFill>
                <a:latin typeface="+mn-lt"/>
              </a:rPr>
              <a:t>For approval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047750"/>
            <a:ext cx="6311900" cy="32385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250" b="1" i="0">
                <a:solidFill>
                  <a:schemeClr val="tx1"/>
                </a:solidFill>
                <a:latin typeface="+mj-lt"/>
              </a:rPr>
              <a:t>Household Budget Planner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4476750"/>
            <a:ext cx="5951220" cy="666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The Sharma Family · 2026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CONTENTS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809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01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1638300" y="1809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Summary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1638300" y="2562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685800" y="2571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02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1638300" y="2571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Income &amp; costs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1638300" y="3324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685800" y="3333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03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638300" y="3333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Budget</a:t>
            </a:r>
          </a:p>
        </p:txBody>
      </p:sp>
      <p:cxnSp>
        <p:nvCxnSpPr>
          <p:cNvPr id="12" name="Connector 11"/>
          <p:cNvCxnSpPr/>
          <p:nvPr/>
        </p:nvCxnSpPr>
        <p:spPr>
          <a:xfrm>
            <a:off x="1638300" y="4086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3" name="TextBox 12"/>
          <p:cNvSpPr txBox="1"/>
          <p:nvPr/>
        </p:nvSpPr>
        <p:spPr>
          <a:xfrm>
            <a:off x="685800" y="4095750"/>
            <a:ext cx="857250" cy="762000"/>
          </a:xfrm>
          <a:prstGeom prst="rect">
            <a:avLst/>
          </a:prstGeom>
          <a:noFill/>
        </p:spPr>
        <p:txBody>
          <a:bodyPr wrap="square" lIns="0" rIns="0" tIns="0" bIns="0" anchor="ctr">
            <a:spAutoFit/>
          </a:bodyPr>
          <a:lstStyle/>
          <a:p>
            <a:pPr algn="l">
              <a:lnSpc>
                <a:spcPct val="115000"/>
              </a:lnSpc>
            </a:pPr>
            <a:r>
              <a:rPr sz="3000" b="1" i="0">
                <a:solidFill>
                  <a:schemeClr val="accent1"/>
                </a:solidFill>
                <a:latin typeface="+mj-lt"/>
              </a:rPr>
              <a:t>04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1638300" y="4095750"/>
            <a:ext cx="6492240" cy="762000"/>
          </a:xfrm>
          <a:prstGeom prst="rect">
            <a:avLst/>
          </a:prstGeom>
          <a:noFill/>
        </p:spPr>
        <p:txBody>
          <a:bodyPr wrap="square" lIns="0" rIns="0" tIns="0" bIns="0" anchor="ctr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0" i="0">
                <a:solidFill>
                  <a:schemeClr val="tx1"/>
                </a:solidFill>
                <a:latin typeface="+mn-lt"/>
              </a:rPr>
              <a:t>Recommendations</a:t>
            </a:r>
          </a:p>
        </p:txBody>
      </p:sp>
      <p:cxnSp>
        <p:nvCxnSpPr>
          <p:cNvPr id="15" name="Connector 14"/>
          <p:cNvCxnSpPr/>
          <p:nvPr/>
        </p:nvCxnSpPr>
        <p:spPr>
          <a:xfrm>
            <a:off x="1638300" y="4848225"/>
            <a:ext cx="9867900" cy="0"/>
          </a:xfrm>
          <a:prstGeom prst="line">
            <a:avLst/>
          </a:prstGeom>
          <a:ln w="9525">
            <a:solidFill>
              <a:schemeClr val="accent6"/>
            </a:solidFill>
          </a:ln>
        </p:spPr>
      </p:cxnSp>
      <p:sp>
        <p:nvSpPr>
          <p:cNvPr id="16" name="Image placeholder (right-click &gt; Format Shape &gt; Picture fill)"/>
          <p:cNvSpPr/>
          <p:nvPr/>
        </p:nvSpPr>
        <p:spPr>
          <a:xfrm>
            <a:off x="8017764" y="1809750"/>
            <a:ext cx="3488436" cy="2933700"/>
          </a:xfrm>
          <a:prstGeom prst="roundRect">
            <a:avLst>
              <a:gd name="adj" fmla="val 7142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7" name="Freeform 16"/>
          <p:cNvSpPr/>
          <p:nvPr/>
        </p:nvSpPr>
        <p:spPr>
          <a:xfrm>
            <a:off x="9152382" y="306324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Oval 17"/>
          <p:cNvSpPr/>
          <p:nvPr/>
        </p:nvSpPr>
        <p:spPr>
          <a:xfrm>
            <a:off x="9975342" y="281940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9" name="TextBox 18"/>
          <p:cNvSpPr txBox="1"/>
          <p:nvPr/>
        </p:nvSpPr>
        <p:spPr>
          <a:xfrm>
            <a:off x="8113014" y="3642360"/>
            <a:ext cx="3297936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Agenda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1722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3950" b="1" i="0">
                <a:solidFill>
                  <a:schemeClr val="accent5"/>
                </a:solidFill>
                <a:latin typeface="+mj-lt"/>
              </a:rPr>
              <a:t>01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Summary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SUMMARY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6000" b="1" i="0">
                <a:solidFill>
                  <a:schemeClr val="accent1"/>
                </a:solidFill>
                <a:latin typeface="+mj-lt"/>
              </a:rPr>
              <a:t>₹12.4 Cr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total budget</a:t>
            </a:r>
          </a:p>
        </p:txBody>
      </p:sp>
      <p:cxnSp>
        <p:nvCxnSpPr>
          <p:cNvPr id="6" name="Connector 5"/>
          <p:cNvCxnSpPr/>
          <p:nvPr/>
        </p:nvCxnSpPr>
        <p:spPr>
          <a:xfrm>
            <a:off x="42926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7" name="TextBox 6"/>
          <p:cNvSpPr txBox="1"/>
          <p:nvPr/>
        </p:nvSpPr>
        <p:spPr>
          <a:xfrm>
            <a:off x="45212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000" b="1" i="0">
                <a:solidFill>
                  <a:schemeClr val="accent1"/>
                </a:solidFill>
                <a:latin typeface="+mj-lt"/>
              </a:rPr>
              <a:t>₹1.8 Cr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45212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planned surplus</a:t>
            </a:r>
          </a:p>
        </p:txBody>
      </p:sp>
      <p:cxnSp>
        <p:nvCxnSpPr>
          <p:cNvPr id="9" name="Connector 8"/>
          <p:cNvCxnSpPr/>
          <p:nvPr/>
        </p:nvCxnSpPr>
        <p:spPr>
          <a:xfrm>
            <a:off x="7899400" y="2095500"/>
            <a:ext cx="0" cy="2265426"/>
          </a:xfrm>
          <a:prstGeom prst="line">
            <a:avLst/>
          </a:prstGeom>
          <a:ln w="12700">
            <a:solidFill>
              <a:schemeClr val="accent6"/>
            </a:solidFill>
          </a:ln>
        </p:spPr>
      </p:cxnSp>
      <p:sp>
        <p:nvSpPr>
          <p:cNvPr id="10" name="TextBox 9"/>
          <p:cNvSpPr txBox="1"/>
          <p:nvPr/>
        </p:nvSpPr>
        <p:spPr>
          <a:xfrm>
            <a:off x="8128000" y="2190750"/>
            <a:ext cx="3225800" cy="13335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7200" b="1" i="0">
                <a:solidFill>
                  <a:schemeClr val="accent1"/>
                </a:solidFill>
                <a:latin typeface="+mj-lt"/>
              </a:rPr>
              <a:t>8%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8128000" y="3619500"/>
            <a:ext cx="3149600" cy="10477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cost reduction target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85800" y="5448300"/>
            <a:ext cx="10820400" cy="3810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200" b="0" i="1">
                <a:solidFill>
                  <a:schemeClr val="tx2"/>
                </a:solidFill>
                <a:latin typeface="+mn-lt"/>
              </a:rPr>
              <a:t>Sample figures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Financial summary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1722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3950" b="1" i="0">
                <a:solidFill>
                  <a:schemeClr val="accent5"/>
                </a:solidFill>
                <a:latin typeface="+mj-lt"/>
              </a:rPr>
              <a:t>02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Income &amp; costs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TREND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6708648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7775448" y="1905000"/>
            <a:ext cx="3730752" cy="35433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40000"/>
              </a:lnSpc>
            </a:pPr>
            <a:r>
              <a:rPr sz="2000" b="0" i="0">
                <a:solidFill>
                  <a:schemeClr val="tx2"/>
                </a:solidFill>
                <a:latin typeface="+mn-lt"/>
              </a:rPr>
              <a:t>Income stayed ahead of spending in every period, with the gap widening in Q4.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 — replace with your own figures.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Income and expenditure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COSTS</a:t>
            </a:r>
          </a:p>
        </p:txBody>
      </p:sp>
      <p:graphicFrame>
        <p:nvGraphicFramePr>
          <p:cNvPr id="4" name="Chart (sample data) - right-click &gt; Edit Data"/>
          <p:cNvGraphicFramePr>
            <a:graphicFrameLocks noGrp="1"/>
          </p:cNvGraphicFramePr>
          <p:nvPr/>
        </p:nvGraphicFramePr>
        <p:xfrm>
          <a:off x="685800" y="1809750"/>
          <a:ext cx="4977384" cy="392430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5" name="Rounded Rectangle 4"/>
          <p:cNvSpPr/>
          <p:nvPr/>
        </p:nvSpPr>
        <p:spPr>
          <a:xfrm>
            <a:off x="6312408" y="200025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598158" y="190500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38%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7741158" y="1943100"/>
            <a:ext cx="3669792" cy="68961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Rent and bills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6312408" y="276606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6598158" y="267081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24%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41158" y="2708910"/>
            <a:ext cx="3669792" cy="68961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Groceries</a:t>
            </a:r>
          </a:p>
        </p:txBody>
      </p:sp>
      <p:sp>
        <p:nvSpPr>
          <p:cNvPr id="11" name="Rounded Rectangle 10"/>
          <p:cNvSpPr/>
          <p:nvPr/>
        </p:nvSpPr>
        <p:spPr>
          <a:xfrm>
            <a:off x="6312408" y="353187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3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2" name="TextBox 11"/>
          <p:cNvSpPr txBox="1"/>
          <p:nvPr/>
        </p:nvSpPr>
        <p:spPr>
          <a:xfrm>
            <a:off x="6598158" y="343662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18%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7741158" y="3474720"/>
            <a:ext cx="3669792" cy="68961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Education</a:t>
            </a:r>
          </a:p>
        </p:txBody>
      </p:sp>
      <p:sp>
        <p:nvSpPr>
          <p:cNvPr id="14" name="Rounded Rectangle 13"/>
          <p:cNvSpPr/>
          <p:nvPr/>
        </p:nvSpPr>
        <p:spPr>
          <a:xfrm>
            <a:off x="6312408" y="429768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4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6598158" y="420243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12%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7741158" y="4240530"/>
            <a:ext cx="3669792" cy="68961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Savings</a:t>
            </a:r>
          </a:p>
        </p:txBody>
      </p:sp>
      <p:sp>
        <p:nvSpPr>
          <p:cNvPr id="17" name="Rounded Rectangle 16"/>
          <p:cNvSpPr/>
          <p:nvPr/>
        </p:nvSpPr>
        <p:spPr>
          <a:xfrm>
            <a:off x="6312408" y="5063490"/>
            <a:ext cx="152400" cy="152400"/>
          </a:xfrm>
          <a:prstGeom prst="roundRect">
            <a:avLst>
              <a:gd name="adj" fmla="val 25000"/>
            </a:avLst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8" name="TextBox 17"/>
          <p:cNvSpPr txBox="1"/>
          <p:nvPr/>
        </p:nvSpPr>
        <p:spPr>
          <a:xfrm>
            <a:off x="6598158" y="4968240"/>
            <a:ext cx="1143000" cy="381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2450" b="1" i="0">
                <a:solidFill>
                  <a:schemeClr val="tx1"/>
                </a:solidFill>
                <a:latin typeface="+mj-lt"/>
              </a:rPr>
              <a:t>8%</a:t>
            </a:r>
          </a:p>
        </p:txBody>
      </p:sp>
      <p:sp>
        <p:nvSpPr>
          <p:cNvPr id="19" name="TextBox 18"/>
          <p:cNvSpPr txBox="1"/>
          <p:nvPr/>
        </p:nvSpPr>
        <p:spPr>
          <a:xfrm>
            <a:off x="7741158" y="5006340"/>
            <a:ext cx="3669792" cy="68961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900" b="0" i="0">
                <a:solidFill>
                  <a:schemeClr val="tx2"/>
                </a:solidFill>
                <a:latin typeface="+mn-lt"/>
              </a:rPr>
              <a:t>Leisure</a:t>
            </a:r>
          </a:p>
        </p:txBody>
      </p:sp>
      <p:sp>
        <p:nvSpPr>
          <p:cNvPr id="20" name="TextBox 19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Where the money goes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1722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3950" b="1" i="0">
                <a:solidFill>
                  <a:schemeClr val="accent5"/>
                </a:solidFill>
                <a:latin typeface="+mj-lt"/>
              </a:rPr>
              <a:t>03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Budget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BUDGET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/>
        </p:nvGraphicFramePr>
        <p:xfrm>
          <a:off x="685800" y="1809750"/>
          <a:ext cx="10820400" cy="3771900"/>
        </p:xfrm>
        <a:graphic>
          <a:graphicData uri="http://schemas.openxmlformats.org/drawingml/2006/table">
            <a:tbl>
              <a:tblPr firstRow="1" bandRow="0">
                <a:tableStyleId>{2D5ABB26-0587-4C30-8999-92F81FD0307C}</a:tableStyleId>
              </a:tblPr>
              <a:tblGrid>
                <a:gridCol w="2705100"/>
                <a:gridCol w="2705100"/>
                <a:gridCol w="2705100"/>
                <a:gridCol w="2705100"/>
              </a:tblGrid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Department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Budget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Actual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1" i="0">
                          <a:solidFill>
                            <a:schemeClr val="bg1"/>
                          </a:solidFill>
                          <a:latin typeface="+mn-lt"/>
                        </a:rPr>
                        <a:t>Variance</a:t>
                      </a:r>
                    </a:p>
                  </a:txBody>
                  <a:tcPr marL="95250" marR="95250" marT="38100" marB="38100" anchor="ctr">
                    <a:solidFill>
                      <a:schemeClr val="tx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Operations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₹4.2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₹4.0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+5%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Salaries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₹3.6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₹3.7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-3%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Marketing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₹1.4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₹1.2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+14%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Technology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₹1.1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₹1.1 Cr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0%</a:t>
                      </a:r>
                    </a:p>
                  </a:txBody>
                  <a:tcPr marL="95250" marR="95250" marT="38100" marB="38100" anchor="ctr">
                    <a:solidFill>
                      <a:schemeClr val="bg2"/>
                    </a:solidFill>
                  </a:tcPr>
                </a:tc>
              </a:tr>
              <a:tr h="628650">
                <a:tc>
                  <a:txBody>
                    <a:bodyPr wrap="square"/>
                    <a:lstStyle/>
                    <a:p>
                      <a:pPr algn="l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Admin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₹0.6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₹0.7 Cr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  <a:tc>
                  <a:txBody>
                    <a:bodyPr wrap="square"/>
                    <a:lstStyle/>
                    <a:p>
                      <a:pPr algn="ctr"/>
                      <a:r>
                        <a:rPr sz="1700" b="0" i="0">
                          <a:solidFill>
                            <a:schemeClr val="tx1"/>
                          </a:solidFill>
                          <a:latin typeface="+mn-lt"/>
                        </a:rPr>
                        <a:t>-17%</a:t>
                      </a:r>
                    </a:p>
                  </a:txBody>
                  <a:tcPr marL="95250" marR="95250" marT="38100" marB="38100" anchor="ctr">
                    <a:solidFill>
                      <a:schemeClr val="bg1"/>
                    </a:solidFill>
                  </a:tcPr>
                </a:tc>
              </a:tr>
            </a:tbl>
          </a:graphicData>
        </a:graphic>
      </p:graphicFrame>
      <p:sp>
        <p:nvSpPr>
          <p:cNvPr id="5" name="TextBox 4"/>
          <p:cNvSpPr txBox="1"/>
          <p:nvPr/>
        </p:nvSpPr>
        <p:spPr>
          <a:xfrm>
            <a:off x="685800" y="571500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0" i="1">
                <a:solidFill>
                  <a:schemeClr val="tx2"/>
                </a:solidFill>
                <a:latin typeface="+mn-lt"/>
              </a:rPr>
              <a:t>Sample data.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Budget by department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LIQUIDITY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685800" y="1809750"/>
            <a:ext cx="3246120" cy="76581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accent1"/>
                </a:solidFill>
                <a:latin typeface="+mj-lt"/>
              </a:rPr>
              <a:t>₹2.6 Cr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685800" y="2613660"/>
            <a:ext cx="3246120" cy="43434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cash in hand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685800" y="3086100"/>
            <a:ext cx="3246120" cy="76581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4.2 months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685800" y="3890010"/>
            <a:ext cx="3246120" cy="43434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runway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685800" y="4362450"/>
            <a:ext cx="3246120" cy="765810"/>
          </a:xfrm>
          <a:prstGeom prst="rect">
            <a:avLst/>
          </a:prstGeom>
          <a:noFill/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15000"/>
              </a:lnSpc>
            </a:pPr>
            <a:r>
              <a:rPr sz="4400" b="1" i="0">
                <a:solidFill>
                  <a:schemeClr val="tx1"/>
                </a:solidFill>
                <a:latin typeface="+mj-lt"/>
              </a:rPr>
              <a:t>38 days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685800" y="5166360"/>
            <a:ext cx="3246120" cy="43434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600" b="0" i="0">
                <a:solidFill>
                  <a:schemeClr val="tx2"/>
                </a:solidFill>
                <a:latin typeface="+mn-lt"/>
              </a:rPr>
              <a:t>receivable days</a:t>
            </a:r>
          </a:p>
        </p:txBody>
      </p:sp>
      <p:graphicFrame>
        <p:nvGraphicFramePr>
          <p:cNvPr id="10" name="Chart (sample data) - right-click &gt; Edit Data"/>
          <p:cNvGraphicFramePr>
            <a:graphicFrameLocks noGrp="1"/>
          </p:cNvGraphicFramePr>
          <p:nvPr/>
        </p:nvGraphicFramePr>
        <p:xfrm>
          <a:off x="4312920" y="1809750"/>
          <a:ext cx="7193280" cy="382905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685800" y="5734050"/>
            <a:ext cx="10820400" cy="17145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000" b="0" i="1">
                <a:solidFill>
                  <a:schemeClr val="tx2"/>
                </a:solidFill>
                <a:latin typeface="+mn-lt"/>
              </a:rPr>
              <a:t>Sample data for illustration.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Cash position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172200" y="571500"/>
            <a:ext cx="5334000" cy="53340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r">
              <a:lnSpc>
                <a:spcPct val="115000"/>
              </a:lnSpc>
            </a:pPr>
            <a:r>
              <a:rPr sz="33950" b="1" i="0">
                <a:solidFill>
                  <a:schemeClr val="accent5"/>
                </a:solidFill>
                <a:latin typeface="+mj-lt"/>
              </a:rPr>
              <a:t>04</a:t>
            </a:r>
          </a:p>
        </p:txBody>
      </p:sp>
      <p:sp>
        <p:nvSpPr>
          <p:cNvPr id="5" name="Rectangle 4"/>
          <p:cNvSpPr/>
          <p:nvPr/>
        </p:nvSpPr>
        <p:spPr>
          <a:xfrm>
            <a:off x="685800" y="2857500"/>
            <a:ext cx="666750" cy="57150"/>
          </a:xfrm>
          <a:prstGeom prst="rect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048000"/>
            <a:ext cx="7559040" cy="180975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05000"/>
              </a:lnSpc>
            </a:pPr>
            <a:r>
              <a:rPr sz="6000" b="1" i="0">
                <a:solidFill>
                  <a:schemeClr val="tx1"/>
                </a:solidFill>
                <a:latin typeface="+mj-lt"/>
              </a:rPr>
              <a:t>Recommendations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3" name="TextBox 2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RECOMMENDATIONS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685800" y="1916430"/>
            <a:ext cx="3429000" cy="3810000"/>
          </a:xfrm>
          <a:prstGeom prst="roundRect">
            <a:avLst>
              <a:gd name="adj" fmla="val 6111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1032510" y="2263140"/>
            <a:ext cx="373380" cy="37338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9525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Control costs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9525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Renegotiate the top five vendor contracts.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4381500" y="1916430"/>
            <a:ext cx="3429000" cy="3810000"/>
          </a:xfrm>
          <a:prstGeom prst="roundRect">
            <a:avLst>
              <a:gd name="adj" fmla="val 6111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9" name="Diamond 8"/>
          <p:cNvSpPr/>
          <p:nvPr/>
        </p:nvSpPr>
        <p:spPr>
          <a:xfrm>
            <a:off x="4728210" y="2263140"/>
            <a:ext cx="373380" cy="373380"/>
          </a:xfrm>
          <a:prstGeom prst="diamond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46482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Grow income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46482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Introduce an annual payment plan.</a:t>
            </a:r>
          </a:p>
        </p:txBody>
      </p:sp>
      <p:sp>
        <p:nvSpPr>
          <p:cNvPr id="12" name="Rounded Rectangle 11"/>
          <p:cNvSpPr/>
          <p:nvPr/>
        </p:nvSpPr>
        <p:spPr>
          <a:xfrm>
            <a:off x="8077200" y="1916430"/>
            <a:ext cx="3429000" cy="3810000"/>
          </a:xfrm>
          <a:prstGeom prst="roundRect">
            <a:avLst>
              <a:gd name="adj" fmla="val 6111"/>
            </a:avLst>
          </a:prstGeom>
          <a:solidFill>
            <a:schemeClr val="bg1"/>
          </a:solidFill>
          <a:ln w="15875">
            <a:solidFill>
              <a:schemeClr val="accent6"/>
            </a:solidFill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3" name="Isosceles Triangle 12"/>
          <p:cNvSpPr/>
          <p:nvPr/>
        </p:nvSpPr>
        <p:spPr>
          <a:xfrm>
            <a:off x="8423910" y="2263140"/>
            <a:ext cx="373380" cy="373380"/>
          </a:xfrm>
          <a:prstGeom prst="triangl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14" name="TextBox 13"/>
          <p:cNvSpPr txBox="1"/>
          <p:nvPr/>
        </p:nvSpPr>
        <p:spPr>
          <a:xfrm>
            <a:off x="8343900" y="3002280"/>
            <a:ext cx="2895600" cy="68580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2600" b="1" i="0">
                <a:solidFill>
                  <a:schemeClr val="tx1"/>
                </a:solidFill>
                <a:latin typeface="+mj-lt"/>
              </a:rPr>
              <a:t>Build reserves</a:t>
            </a:r>
          </a:p>
        </p:txBody>
      </p:sp>
      <p:sp>
        <p:nvSpPr>
          <p:cNvPr id="15" name="TextBox 14"/>
          <p:cNvSpPr txBox="1"/>
          <p:nvPr/>
        </p:nvSpPr>
        <p:spPr>
          <a:xfrm>
            <a:off x="8343900" y="3764280"/>
            <a:ext cx="2895600" cy="16954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30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Hold three months of costs in reserve.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Recommendations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TextBox 3"/>
          <p:cNvSpPr txBox="1"/>
          <p:nvPr/>
        </p:nvSpPr>
        <p:spPr>
          <a:xfrm>
            <a:off x="685800" y="552450"/>
            <a:ext cx="10820400" cy="1905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>
              <a:lnSpc>
                <a:spcPct val="115000"/>
              </a:lnSpc>
            </a:pPr>
            <a:r>
              <a:rPr sz="1100" b="1" i="0" spc="200">
                <a:solidFill>
                  <a:schemeClr val="accent1"/>
                </a:solidFill>
                <a:latin typeface="+mn-lt"/>
              </a:rPr>
              <a:t>NEXT STEPS</a:t>
            </a:r>
          </a:p>
        </p:txBody>
      </p:sp>
      <p:sp>
        <p:nvSpPr>
          <p:cNvPr id="5" name="Image placeholder (right-click &gt; Format Shape &gt; Picture fill)"/>
          <p:cNvSpPr/>
          <p:nvPr/>
        </p:nvSpPr>
        <p:spPr>
          <a:xfrm>
            <a:off x="7178040" y="1809750"/>
            <a:ext cx="4328160" cy="4114800"/>
          </a:xfrm>
          <a:prstGeom prst="roundRect">
            <a:avLst>
              <a:gd name="adj" fmla="val 7638"/>
            </a:avLst>
          </a:prstGeom>
          <a:solidFill>
            <a:schemeClr val="bg2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Freeform 5"/>
          <p:cNvSpPr/>
          <p:nvPr/>
        </p:nvSpPr>
        <p:spPr>
          <a:xfrm>
            <a:off x="8732520" y="3653790"/>
            <a:ext cx="1219200" cy="487680"/>
          </a:xfrm>
          <a:custGeom>
            <a:avLst/>
            <a:gdLst/>
            <a:ahLst/>
            <a:cxnLst/>
            <a:rect l="l" t="t" r="r" b="b"/>
            <a:pathLst>
              <a:path w="1219200" h="487680">
                <a:moveTo>
                  <a:pt x="0" y="487680"/>
                </a:moveTo>
                <a:lnTo>
                  <a:pt x="457200" y="0"/>
                </a:lnTo>
                <a:lnTo>
                  <a:pt x="731520" y="304800"/>
                </a:lnTo>
                <a:lnTo>
                  <a:pt x="883920" y="152400"/>
                </a:lnTo>
                <a:lnTo>
                  <a:pt x="1219200" y="487680"/>
                </a:lnTo>
                <a:close/>
              </a:path>
            </a:pathLst>
          </a:cu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7" name="Oval 6"/>
          <p:cNvSpPr/>
          <p:nvPr/>
        </p:nvSpPr>
        <p:spPr>
          <a:xfrm>
            <a:off x="9555480" y="3409950"/>
            <a:ext cx="231648" cy="231648"/>
          </a:xfrm>
          <a:prstGeom prst="ellipse">
            <a:avLst/>
          </a:prstGeom>
          <a:solidFill>
            <a:schemeClr val="tx1">
              <a:alpha val="28000"/>
            </a:schemeClr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273290" y="4232910"/>
            <a:ext cx="4137660" cy="2286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ctr">
              <a:lnSpc>
                <a:spcPct val="115000"/>
              </a:lnSpc>
            </a:pPr>
            <a:r>
              <a:rPr sz="1100" b="0" i="0">
                <a:solidFill>
                  <a:schemeClr val="tx1"/>
                </a:solidFill>
                <a:latin typeface="+mn-lt"/>
              </a:rPr>
              <a:t>Image</a:t>
            </a: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781050"/>
            <a:ext cx="10820400" cy="70485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3600" b="1" i="0">
                <a:solidFill>
                  <a:schemeClr val="tx1"/>
                </a:solidFill>
                <a:latin typeface="+mj-lt"/>
              </a:rPr>
              <a:t>Approvals requested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66900"/>
            <a:ext cx="6059424" cy="4057650"/>
          </a:xfrm>
        </p:spPr>
        <p:txBody>
          <a:bodyPr wrap="square" lIns="0" rIns="0" tIns="0" bIns="0">
            <a:normAutofit/>
          </a:bodyPr>
          <a:lstStyle/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Approve the annual budget as presented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Approve a 5% contingency reserve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Authorise quarterly budget reviews</a:t>
            </a:r>
          </a:p>
          <a:p>
            <a:pPr marL="444500" indent="-444500">
              <a:lnSpc>
                <a:spcPct val="120000"/>
              </a:lnSpc>
              <a:spcAft>
                <a:spcPts val="1375"/>
              </a:spcAft>
              <a:buClr>
                <a:schemeClr val="accent1"/>
              </a:buClr>
              <a:buFont typeface="Arial"/>
              <a:buChar char="▸"/>
            </a:pPr>
            <a:r>
              <a:rPr sz="2500" b="0" i="0">
                <a:solidFill>
                  <a:schemeClr val="tx1"/>
                </a:solidFill>
                <a:latin typeface="+mn-lt"/>
              </a:rPr>
              <a:t>Adopt the new expense policy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4" name="Oval 3"/>
          <p:cNvSpPr/>
          <p:nvPr/>
        </p:nvSpPr>
        <p:spPr>
          <a:xfrm>
            <a:off x="7810500" y="2476500"/>
            <a:ext cx="5334000" cy="5334000"/>
          </a:xfrm>
          <a:prstGeom prst="ellipse">
            <a:avLst/>
          </a:prstGeom>
          <a:solidFill>
            <a:schemeClr val="accent5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5" name="Oval 4"/>
          <p:cNvSpPr/>
          <p:nvPr/>
        </p:nvSpPr>
        <p:spPr>
          <a:xfrm>
            <a:off x="9715500" y="4000500"/>
            <a:ext cx="1714500" cy="1714500"/>
          </a:xfrm>
          <a:prstGeom prst="ellipse">
            <a:avLst/>
          </a:prstGeom>
          <a:solidFill>
            <a:schemeClr val="accent1"/>
          </a:solidFill>
          <a:ln>
            <a:noFill/>
          </a:ln>
          <a:effectLst/>
        </p:spPr>
        <p:txBody>
          <a:bodyPr rtlCol="0" anchor="ctr"/>
          <a:lstStyle/>
          <a:p>
            <a:pPr algn="ctr"/>
          </a:p>
        </p:txBody>
      </p:sp>
      <p:sp>
        <p:nvSpPr>
          <p:cNvPr id="6" name="TextBox 5"/>
          <p:cNvSpPr txBox="1"/>
          <p:nvPr/>
        </p:nvSpPr>
        <p:spPr>
          <a:xfrm>
            <a:off x="685800" y="5124450"/>
            <a:ext cx="6096000" cy="247650"/>
          </a:xfrm>
          <a:prstGeom prst="rect">
            <a:avLst/>
          </a:prstGeom>
          <a:noFill/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400" b="0" i="0">
                <a:solidFill>
                  <a:schemeClr val="tx1"/>
                </a:solidFill>
                <a:latin typeface="+mn-lt"/>
              </a:rPr>
              <a:t>Finance team</a:t>
            </a: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714500"/>
            <a:ext cx="7559040" cy="2095500"/>
          </a:xfrm>
        </p:spPr>
        <p:txBody>
          <a:bodyPr wrap="square" lIns="0" rIns="0" tIns="0" bIns="0" anchor="b">
            <a:normAutofit/>
          </a:bodyPr>
          <a:lstStyle/>
          <a:p>
            <a:pPr algn="l">
              <a:lnSpc>
                <a:spcPct val="105000"/>
              </a:lnSpc>
            </a:pPr>
            <a:r>
              <a:rPr sz="6600" b="1" i="0">
                <a:solidFill>
                  <a:schemeClr val="tx1"/>
                </a:solidFill>
                <a:latin typeface="+mj-lt"/>
              </a:rPr>
              <a:t>Questions?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3905250"/>
            <a:ext cx="6096000" cy="762000"/>
          </a:xfrm>
        </p:spPr>
        <p:txBody>
          <a:bodyPr wrap="square" lIns="0" rIns="0" tIns="0" bIns="0" anchor="t">
            <a:normAutofit/>
          </a:bodyPr>
          <a:lstStyle/>
          <a:p>
            <a:pPr algn="l">
              <a:lnSpc>
                <a:spcPct val="115000"/>
              </a:lnSpc>
            </a:pPr>
            <a:r>
              <a:rPr sz="1800" b="0" i="0">
                <a:solidFill>
                  <a:schemeClr val="tx2"/>
                </a:solidFill>
                <a:latin typeface="+mn-lt"/>
              </a:rPr>
              <a:t>Thank you.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Morphiq finance-451">
  <a:themeElements>
    <a:clrScheme name="Morphiq finance-451">
      <a:dk1>
        <a:srgbClr val="0D0D0D"/>
      </a:dk1>
      <a:lt1>
        <a:srgbClr val="FFFFFF"/>
      </a:lt1>
      <a:dk2>
        <a:srgbClr val="5A5A5A"/>
      </a:dk2>
      <a:lt2>
        <a:srgbClr val="F0F0F0"/>
      </a:lt2>
      <a:accent1>
        <a:srgbClr val="0D0D0D"/>
      </a:accent1>
      <a:accent2>
        <a:srgbClr val="8A8A8A"/>
      </a:accent2>
      <a:accent3>
        <a:srgbClr val="D4D4D4"/>
      </a:accent3>
      <a:accent4>
        <a:srgbClr val="FF4D2E"/>
      </a:accent4>
      <a:accent5>
        <a:srgbClr val="D3D3D3"/>
      </a:accent5>
      <a:accent6>
        <a:srgbClr val="D8D8D8"/>
      </a:accent6>
      <a:hlink>
        <a:srgbClr val="0D0D0D"/>
      </a:hlink>
      <a:folHlink>
        <a:srgbClr val="8A8A8A"/>
      </a:folHlink>
    </a:clrScheme>
    <a:fontScheme name="Morphiq finance-451">
      <a:majorFont>
        <a:latin typeface="IBM Plex Serif"/>
        <a:ea typeface=""/>
        <a:cs typeface=""/>
      </a:majorFont>
      <a:minorFont>
        <a:latin typeface="IBM Plex Sans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Household Budget Planner</dc:title>
  <dc:subject/>
  <dc:creator>Morphiq</dc:creator>
  <cp:keywords/>
  <dc:description>Editable Morphiq template. Theme colours and fonts: Design &gt; Variants. Charts: right-click &gt; Edit Data.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