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Operations</c:v>
                </c:pt>
                <c:pt idx="1">
                  <c:v>People</c:v>
                </c:pt>
                <c:pt idx="2">
                  <c:v>Marketing</c:v>
                </c:pt>
                <c:pt idx="3">
                  <c:v>Technology</c:v>
                </c:pt>
                <c:pt idx="4">
                  <c:v>Admin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DEPARTMENT BUDGET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DEPARTMENT BUDGET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DEPARTMENT BUDGET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DEPARTMENT BUDGET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609600"/>
            <a:ext cx="10972800" cy="5638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Pie 4"/>
          <p:cNvSpPr/>
          <p:nvPr/>
        </p:nvSpPr>
        <p:spPr>
          <a:xfrm>
            <a:off x="6019800" y="-635000"/>
            <a:ext cx="2590800" cy="32512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509510" y="2860040"/>
            <a:ext cx="906780" cy="113792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0" y="4241800"/>
            <a:ext cx="1295400" cy="1625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804910" y="1234440"/>
            <a:ext cx="906780" cy="113792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610600" y="2616200"/>
            <a:ext cx="1295400" cy="1625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610600" y="4241800"/>
            <a:ext cx="1295400" cy="1625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Chord 10"/>
          <p:cNvSpPr/>
          <p:nvPr/>
        </p:nvSpPr>
        <p:spPr>
          <a:xfrm>
            <a:off x="8610600" y="4241800"/>
            <a:ext cx="1295400" cy="325120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Pie 11"/>
          <p:cNvSpPr/>
          <p:nvPr/>
        </p:nvSpPr>
        <p:spPr>
          <a:xfrm>
            <a:off x="8610600" y="-635000"/>
            <a:ext cx="2590800" cy="32512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906000" y="2616200"/>
            <a:ext cx="1295400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ight Triangle 13"/>
          <p:cNvSpPr/>
          <p:nvPr/>
        </p:nvSpPr>
        <p:spPr>
          <a:xfrm>
            <a:off x="9906000" y="4241800"/>
            <a:ext cx="1295400" cy="16256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85850" y="10858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FINANCE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5850" y="5295900"/>
            <a:ext cx="5486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Finance team   ·   FY 2026–27   ·   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850" y="1524000"/>
            <a:ext cx="57302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50" b="1" i="0">
                <a:solidFill>
                  <a:schemeClr val="bg1"/>
                </a:solidFill>
                <a:latin typeface="+mj-lt"/>
              </a:rPr>
              <a:t>Department Budget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850" y="4381500"/>
            <a:ext cx="5486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Northwind Supplies · FY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800" b="1" i="0">
                <a:solidFill>
                  <a:schemeClr val="bg1"/>
                </a:solidFill>
                <a:latin typeface="+mj-lt"/>
              </a:rPr>
              <a:t>₹12.4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budget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₹1.8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planned surplus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cost reduction target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TREND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COSTS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456" y="272034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250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6319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People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5456" y="351663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2138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45948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5456" y="431292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1767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25577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Technology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15456" y="510921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1206" y="50139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4206" y="505206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Admin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BUDGET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6388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LIQUIDITY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RECOMMENDATIONS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STEPS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9920" y="342900"/>
            <a:ext cx="1280160" cy="1600200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Pie 5"/>
          <p:cNvSpPr/>
          <p:nvPr/>
        </p:nvSpPr>
        <p:spPr>
          <a:xfrm>
            <a:off x="4876800" y="0"/>
            <a:ext cx="3657600" cy="45720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Pie 6"/>
          <p:cNvSpPr/>
          <p:nvPr/>
        </p:nvSpPr>
        <p:spPr>
          <a:xfrm>
            <a:off x="4876800" y="2286000"/>
            <a:ext cx="3657600" cy="45720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ight Triangle 7"/>
          <p:cNvSpPr/>
          <p:nvPr/>
        </p:nvSpPr>
        <p:spPr>
          <a:xfrm>
            <a:off x="8534400" y="0"/>
            <a:ext cx="1828800" cy="228600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34400" y="2514600"/>
            <a:ext cx="1828800" cy="18288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808720" y="4914900"/>
            <a:ext cx="1280160" cy="1600200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363200" y="0"/>
            <a:ext cx="1828800" cy="2286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363200" y="2286000"/>
            <a:ext cx="1828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Chord 12"/>
          <p:cNvSpPr/>
          <p:nvPr/>
        </p:nvSpPr>
        <p:spPr>
          <a:xfrm>
            <a:off x="10363200" y="2286000"/>
            <a:ext cx="1828800" cy="457200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ight Triangle 13"/>
          <p:cNvSpPr/>
          <p:nvPr/>
        </p:nvSpPr>
        <p:spPr>
          <a:xfrm>
            <a:off x="10363200" y="4572000"/>
            <a:ext cx="1828800" cy="22860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52">
  <a:themeElements>
    <a:clrScheme name="Morphiq finance-452">
      <a:dk1>
        <a:srgbClr val="F5F1E6"/>
      </a:dk1>
      <a:lt1>
        <a:srgbClr val="0E1424"/>
      </a:lt1>
      <a:dk2>
        <a:srgbClr val="A9AFC2"/>
      </a:dk2>
      <a:lt2>
        <a:srgbClr val="182036"/>
      </a:lt2>
      <a:accent1>
        <a:srgbClr val="D4AF37"/>
      </a:accent1>
      <a:accent2>
        <a:srgbClr val="E8D8A8"/>
      </a:accent2>
      <a:accent3>
        <a:srgbClr val="5B7DB1"/>
      </a:accent3>
      <a:accent4>
        <a:srgbClr val="B5503C"/>
      </a:accent4>
      <a:accent5>
        <a:srgbClr val="323027"/>
      </a:accent5>
      <a:accent6>
        <a:srgbClr val="333743"/>
      </a:accent6>
      <a:hlink>
        <a:srgbClr val="D4AF37"/>
      </a:hlink>
      <a:folHlink>
        <a:srgbClr val="E8D8A8"/>
      </a:folHlink>
    </a:clrScheme>
    <a:fontScheme name="Morphiq finance-452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Budget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