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Income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Apr</c:v>
                </c:pt>
                <c:pt idx="1">
                  <c:v>Jun</c:v>
                </c:pt>
                <c:pt idx="2">
                  <c:v>Aug</c:v>
                </c:pt>
                <c:pt idx="3">
                  <c:v>Oct</c:v>
                </c:pt>
                <c:pt idx="4">
                  <c:v>Dec</c:v>
                </c:pt>
                <c:pt idx="5">
                  <c:v>Feb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0.9</c:v>
                </c:pt>
                <c:pt idx="1">
                  <c:v>1.0</c:v>
                </c:pt>
                <c:pt idx="2">
                  <c:v>1.1</c:v>
                </c:pt>
                <c:pt idx="3">
                  <c:v>1.0</c:v>
                </c:pt>
                <c:pt idx="4">
                  <c:v>1.2</c:v>
                </c:pt>
                <c:pt idx="5">
                  <c:v>1.3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Expenditure</c:v>
                </c:pt>
              </c:strCache>
            </c:strRef>
          </c:tx>
          <c:spPr>
            <a:ln w="34925">
              <a:solidFill>
                <a:schemeClr val="accent2"/>
              </a:solidFill>
            </a:ln>
          </c:spPr>
          <c:marker>
            <c:size val="7"/>
            <c:spPr>
              <a:solidFill>
                <a:schemeClr val="accent2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Apr</c:v>
                </c:pt>
                <c:pt idx="1">
                  <c:v>Jun</c:v>
                </c:pt>
                <c:pt idx="2">
                  <c:v>Aug</c:v>
                </c:pt>
                <c:pt idx="3">
                  <c:v>Oct</c:v>
                </c:pt>
                <c:pt idx="4">
                  <c:v>Dec</c:v>
                </c:pt>
                <c:pt idx="5">
                  <c:v>Feb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0.8</c:v>
                </c:pt>
                <c:pt idx="1">
                  <c:v>0.9</c:v>
                </c:pt>
                <c:pt idx="2">
                  <c:v>0.9</c:v>
                </c:pt>
                <c:pt idx="3">
                  <c:v>1.0</c:v>
                </c:pt>
                <c:pt idx="4">
                  <c:v>1.0</c:v>
                </c:pt>
                <c:pt idx="5">
                  <c:v>1.1</c:v>
                </c:pt>
              </c:numCache>
            </c:numRef>
          </c:val>
          <c:smooth val="0"/>
        </c:ser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.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legend>
      <c:legendPos val="b"/>
      <c:layout/>
      <c:overlay val="0"/>
      <c:txPr>
        <a:bodyPr/>
        <a:lstStyle/>
        <a:p>
          <a:pPr>
            <a:defRPr sz="1100">
              <a:solidFill>
                <a:schemeClr val="tx1"/>
              </a:solidFill>
            </a:defRPr>
          </a:pPr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chart>
    <c:autoTitleDeleted val="1"/>
    <c:plotArea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dPt>
            <c:idx val="4"/>
            <c:spPr>
              <a:solidFill>
                <a:schemeClr val="accent5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Sheet1!$A$2:$A$6</c:f>
              <c:strCache>
                <c:ptCount val="5"/>
                <c:pt idx="0">
                  <c:v>Raw materials</c:v>
                </c:pt>
                <c:pt idx="1">
                  <c:v>Payroll</c:v>
                </c:pt>
                <c:pt idx="2">
                  <c:v>Logistics</c:v>
                </c:pt>
                <c:pt idx="3">
                  <c:v>Marketing</c:v>
                </c:pt>
                <c:pt idx="4">
                  <c:v>Overheads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38</c:v>
                </c:pt>
                <c:pt idx="1">
                  <c:v>24</c:v>
                </c:pt>
                <c:pt idx="2">
                  <c:v>18</c:v>
                </c:pt>
                <c:pt idx="3">
                  <c:v>12</c:v>
                </c:pt>
                <c:pt idx="4">
                  <c:v>8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bg1"/>
                  </a:solidFill>
                </a:defRPr>
              </a:pPr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Chart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Closing cash (₹ Cr)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1.9</c:v>
                </c:pt>
                <c:pt idx="1">
                  <c:v>2.1</c:v>
                </c:pt>
                <c:pt idx="2">
                  <c:v>2.4</c:v>
                </c:pt>
                <c:pt idx="3">
                  <c:v>2.6</c:v>
                </c:pt>
              </c:numCache>
            </c:numRef>
          </c:val>
        </c:ser>
        <c:dLbls>
          <c:numFmt formatCode="0.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.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1049000" y="-1143000"/>
            <a:ext cx="2286000" cy="2286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1620500" y="-571500"/>
            <a:ext cx="1143000" cy="1143000"/>
          </a:xfrm>
          <a:prstGeom prst="ellipse">
            <a:avLst/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FINANCIAL HEALTH CHECK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09750"/>
            <a:ext cx="108204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1049000" y="-1143000"/>
            <a:ext cx="2286000" cy="2286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1620500" y="-571500"/>
            <a:ext cx="1143000" cy="1143000"/>
          </a:xfrm>
          <a:prstGeom prst="ellipse">
            <a:avLst/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FINANCIAL HEALTH CHECK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1049000" y="-1143000"/>
            <a:ext cx="2286000" cy="2286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1620500" y="-571500"/>
            <a:ext cx="1143000" cy="1143000"/>
          </a:xfrm>
          <a:prstGeom prst="ellipse">
            <a:avLst/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FINANCIAL HEALTH CHECK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1049000" y="-1143000"/>
            <a:ext cx="2286000" cy="2286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1620500" y="-571500"/>
            <a:ext cx="1143000" cy="1143000"/>
          </a:xfrm>
          <a:prstGeom prst="ellipse">
            <a:avLst/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FINANCIAL HEALTH CHECK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339840" y="0"/>
            <a:ext cx="585216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Pie 4"/>
          <p:cNvSpPr/>
          <p:nvPr/>
        </p:nvSpPr>
        <p:spPr>
          <a:xfrm>
            <a:off x="4389120" y="-2286000"/>
            <a:ext cx="3901440" cy="4572000"/>
          </a:xfrm>
          <a:prstGeom prst="pi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6339840" y="2453640"/>
            <a:ext cx="1950720" cy="195072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6632448" y="4914900"/>
            <a:ext cx="1365504" cy="1600200"/>
          </a:xfrm>
          <a:prstGeom prst="ellipse">
            <a:avLst/>
          </a:prstGeom>
          <a:noFill/>
          <a:ln w="12700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8290560" y="0"/>
            <a:ext cx="1950720" cy="2286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Chord 8"/>
          <p:cNvSpPr/>
          <p:nvPr/>
        </p:nvSpPr>
        <p:spPr>
          <a:xfrm>
            <a:off x="8290560" y="0"/>
            <a:ext cx="1950720" cy="4572000"/>
          </a:xfrm>
          <a:prstGeom prst="chord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Pie 9"/>
          <p:cNvSpPr/>
          <p:nvPr/>
        </p:nvSpPr>
        <p:spPr>
          <a:xfrm>
            <a:off x="6339840" y="0"/>
            <a:ext cx="3901440" cy="4572000"/>
          </a:xfrm>
          <a:prstGeom prst="pi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Pie 10"/>
          <p:cNvSpPr/>
          <p:nvPr/>
        </p:nvSpPr>
        <p:spPr>
          <a:xfrm>
            <a:off x="6339840" y="2286000"/>
            <a:ext cx="3901440" cy="4572000"/>
          </a:xfrm>
          <a:prstGeom prst="pi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10241280" y="167640"/>
            <a:ext cx="1950720" cy="195072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ight Triangle 12"/>
          <p:cNvSpPr/>
          <p:nvPr/>
        </p:nvSpPr>
        <p:spPr>
          <a:xfrm>
            <a:off x="10241280" y="2286000"/>
            <a:ext cx="1950720" cy="2286000"/>
          </a:xfrm>
          <a:prstGeom prst="rt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Pie 13"/>
          <p:cNvSpPr/>
          <p:nvPr/>
        </p:nvSpPr>
        <p:spPr>
          <a:xfrm>
            <a:off x="8290560" y="2286000"/>
            <a:ext cx="3901440" cy="4572000"/>
          </a:xfrm>
          <a:prstGeom prst="pi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85800" y="723900"/>
            <a:ext cx="438150" cy="76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85800" y="933450"/>
            <a:ext cx="492252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FINANCE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85800" y="5695950"/>
            <a:ext cx="15875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PREPARED BY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85800" y="5886450"/>
            <a:ext cx="15875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Finance team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425700" y="5695950"/>
            <a:ext cx="15875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PERIOD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425700" y="5886450"/>
            <a:ext cx="15875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H1 2026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165600" y="5695950"/>
            <a:ext cx="15875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STATUS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165600" y="5886450"/>
            <a:ext cx="15875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For approval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43000"/>
            <a:ext cx="5124450" cy="2857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Financial Health Check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191000"/>
            <a:ext cx="4678680" cy="8572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Crestline Foods · H1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8293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4" name="Connector 3"/>
          <p:cNvCxnSpPr/>
          <p:nvPr/>
        </p:nvCxnSpPr>
        <p:spPr>
          <a:xfrm>
            <a:off x="685800" y="1809750"/>
            <a:ext cx="52959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914400" y="20002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2857500"/>
            <a:ext cx="48387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Summary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6210300" y="1809750"/>
            <a:ext cx="529590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6438900" y="20002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38900" y="2857500"/>
            <a:ext cx="48387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Income &amp; costs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685800" y="3981450"/>
            <a:ext cx="5295900" cy="0"/>
          </a:xfrm>
          <a:prstGeom prst="line">
            <a:avLst/>
          </a:prstGeom>
          <a:ln w="31750">
            <a:solidFill>
              <a:schemeClr val="accent3"/>
            </a:solidFill>
          </a:ln>
        </p:spPr>
      </p:cxnSp>
      <p:sp>
        <p:nvSpPr>
          <p:cNvPr id="11" name="TextBox 10"/>
          <p:cNvSpPr txBox="1"/>
          <p:nvPr/>
        </p:nvSpPr>
        <p:spPr>
          <a:xfrm>
            <a:off x="9144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5029200"/>
            <a:ext cx="48387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Budget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6210300" y="3981450"/>
            <a:ext cx="5295900" cy="0"/>
          </a:xfrm>
          <a:prstGeom prst="line">
            <a:avLst/>
          </a:prstGeom>
          <a:ln w="31750">
            <a:solidFill>
              <a:schemeClr val="accent4"/>
            </a:solidFill>
          </a:ln>
        </p:spPr>
      </p:cxnSp>
      <p:sp>
        <p:nvSpPr>
          <p:cNvPr id="14" name="TextBox 13"/>
          <p:cNvSpPr txBox="1"/>
          <p:nvPr/>
        </p:nvSpPr>
        <p:spPr>
          <a:xfrm>
            <a:off x="64389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38900" y="5029200"/>
            <a:ext cx="48387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Recommendations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Summary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8293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300" b="1" i="0">
                <a:solidFill>
                  <a:schemeClr val="accent1"/>
                </a:solidFill>
                <a:latin typeface="+mj-lt"/>
              </a:rPr>
              <a:t>₹12.4 Cr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total budget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292600" y="2095500"/>
            <a:ext cx="0" cy="2265426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45212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₹1.8 Cr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212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planned surplus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899400" y="2095500"/>
            <a:ext cx="0" cy="2265426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81280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8%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280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cost reduction target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5448300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Sample figures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Financial summary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Income &amp; costs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8293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85800" y="1809750"/>
          <a:ext cx="6708648" cy="38290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5448" y="1905000"/>
            <a:ext cx="3730752" cy="3543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Income stayed ahead of spending in every period, with the gap widening in Q4.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Income and expenditure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8293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85800" y="1809750"/>
          <a:ext cx="4977384" cy="39243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Rectangle 4"/>
          <p:cNvSpPr/>
          <p:nvPr/>
        </p:nvSpPr>
        <p:spPr>
          <a:xfrm>
            <a:off x="6312408" y="2000250"/>
            <a:ext cx="152400" cy="152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98158" y="19050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38%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41158" y="1943100"/>
            <a:ext cx="3669792" cy="68961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Raw materials</a:t>
            </a:r>
          </a:p>
        </p:txBody>
      </p:sp>
      <p:sp>
        <p:nvSpPr>
          <p:cNvPr id="8" name="Rectangle 7"/>
          <p:cNvSpPr/>
          <p:nvPr/>
        </p:nvSpPr>
        <p:spPr>
          <a:xfrm>
            <a:off x="6312408" y="2766060"/>
            <a:ext cx="152400" cy="152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98158" y="267081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24%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41158" y="2708910"/>
            <a:ext cx="3669792" cy="68961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Payroll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312408" y="3531870"/>
            <a:ext cx="152400" cy="152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98158" y="343662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18%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41158" y="3474720"/>
            <a:ext cx="3669792" cy="68961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Logistics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312408" y="4297680"/>
            <a:ext cx="152400" cy="1524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598158" y="420243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12%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41158" y="4240530"/>
            <a:ext cx="3669792" cy="68961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Marketing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312408" y="5063490"/>
            <a:ext cx="152400" cy="1524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598158" y="496824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8%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741158" y="5006340"/>
            <a:ext cx="3669792" cy="68961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Overheads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Where the money goes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Budget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8293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85800" y="1809750"/>
          <a:ext cx="10820400" cy="37719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2705100"/>
                <a:gridCol w="2705100"/>
                <a:gridCol w="2705100"/>
                <a:gridCol w="27051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Department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Budget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Actual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Variance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Operations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₹4.2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₹4.0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+5%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Salaries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₹3.6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₹3.7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-3%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Marketing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₹1.4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₹1.2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+14%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Technology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₹1.1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₹1.1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0%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Admin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₹0.6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₹0.7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-17%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85800" y="571500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Sample data.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Budget by department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8293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1809750"/>
            <a:ext cx="3246120" cy="76581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accent1"/>
                </a:solidFill>
                <a:latin typeface="+mj-lt"/>
              </a:rPr>
              <a:t>₹2.6 Cr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2613660"/>
            <a:ext cx="3246120" cy="43434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cash in hand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3086100"/>
            <a:ext cx="3246120" cy="76581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4.2 months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3890010"/>
            <a:ext cx="3246120" cy="43434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runway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4362450"/>
            <a:ext cx="3246120" cy="76581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38 days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5166360"/>
            <a:ext cx="3246120" cy="43434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receivable days</a:t>
            </a:r>
          </a:p>
        </p:txBody>
      </p:sp>
      <p:graphicFrame>
        <p:nvGraphicFramePr>
          <p:cNvPr id="10" name="Chart (sample data) - right-click &gt; Edit Data"/>
          <p:cNvGraphicFramePr>
            <a:graphicFrameLocks noGrp="1"/>
          </p:cNvGraphicFramePr>
          <p:nvPr/>
        </p:nvGraphicFramePr>
        <p:xfrm>
          <a:off x="4312920" y="1809750"/>
          <a:ext cx="7193280" cy="38290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Cash position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bg1"/>
                </a:solidFill>
                <a:latin typeface="+mj-lt"/>
              </a:rPr>
              <a:t>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5200" b="1" i="0">
                <a:solidFill>
                  <a:schemeClr val="tx1"/>
                </a:solidFill>
                <a:latin typeface="+mj-lt"/>
              </a:rPr>
              <a:t>Recommendations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8293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4" name="Connector 3"/>
          <p:cNvCxnSpPr/>
          <p:nvPr/>
        </p:nvCxnSpPr>
        <p:spPr>
          <a:xfrm>
            <a:off x="685800" y="1916430"/>
            <a:ext cx="34290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685800" y="199263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9926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2735580"/>
            <a:ext cx="34290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Control costs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3497580"/>
            <a:ext cx="34290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Renegotiate the top five vendor contracts.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4381500" y="1916430"/>
            <a:ext cx="342900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10" name="Rectangle 9"/>
          <p:cNvSpPr/>
          <p:nvPr/>
        </p:nvSpPr>
        <p:spPr>
          <a:xfrm>
            <a:off x="4381500" y="1992630"/>
            <a:ext cx="533400" cy="533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381500" y="19926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381500" y="2735580"/>
            <a:ext cx="34290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Grow income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81500" y="3497580"/>
            <a:ext cx="34290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Introduce an annual payment plan.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8077200" y="1916430"/>
            <a:ext cx="3429000" cy="0"/>
          </a:xfrm>
          <a:prstGeom prst="line">
            <a:avLst/>
          </a:prstGeom>
          <a:ln w="31750">
            <a:solidFill>
              <a:schemeClr val="accent3"/>
            </a:solidFill>
          </a:ln>
        </p:spPr>
      </p:cxnSp>
      <p:sp>
        <p:nvSpPr>
          <p:cNvPr id="15" name="Rectangle 14"/>
          <p:cNvSpPr/>
          <p:nvPr/>
        </p:nvSpPr>
        <p:spPr>
          <a:xfrm>
            <a:off x="8077200" y="1992630"/>
            <a:ext cx="533400" cy="533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077200" y="19926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077200" y="2735580"/>
            <a:ext cx="34290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Build reserves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077200" y="3497580"/>
            <a:ext cx="34290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Hold three months of costs in reserve.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Recommendations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58293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Image placeholder (right-click &gt; Format Shape &gt; Picture fill)"/>
          <p:cNvSpPr/>
          <p:nvPr/>
        </p:nvSpPr>
        <p:spPr>
          <a:xfrm>
            <a:off x="7178040" y="1809750"/>
            <a:ext cx="4328160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73252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55548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273290" y="4232910"/>
            <a:ext cx="41376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Approvals requested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6059424" cy="40576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Approve the annual budget as presented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Approve a 5% contingency reserve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Authorise quarterly budget reviews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Adopt the new expense policy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56959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bg1"/>
                </a:solidFill>
                <a:latin typeface="+mn-lt"/>
              </a:rPr>
              <a:t>Finance team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19250"/>
            <a:ext cx="8534400" cy="22860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7200" b="1" i="0">
                <a:solidFill>
                  <a:schemeClr val="bg1"/>
                </a:solidFill>
                <a:latin typeface="+mj-lt"/>
              </a:rPr>
              <a:t>Questions?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000500"/>
            <a:ext cx="67056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Thank you.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finance-459">
  <a:themeElements>
    <a:clrScheme name="Morphiq finance-459">
      <a:dk1>
        <a:srgbClr val="EAF6F5"/>
      </a:dk1>
      <a:lt1>
        <a:srgbClr val="062A2E"/>
      </a:lt1>
      <a:dk2>
        <a:srgbClr val="9BBDBA"/>
      </a:dk2>
      <a:lt2>
        <a:srgbClr val="0D3B40"/>
      </a:lt2>
      <a:accent1>
        <a:srgbClr val="2EC4B6"/>
      </a:accent1>
      <a:accent2>
        <a:srgbClr val="FFBF69"/>
      </a:accent2>
      <a:accent3>
        <a:srgbClr val="FF6B6B"/>
      </a:accent3>
      <a:accent4>
        <a:srgbClr val="CBF3F0"/>
      </a:accent4>
      <a:accent5>
        <a:srgbClr val="0D4646"/>
      </a:accent5>
      <a:accent6>
        <a:srgbClr val="2A4B4E"/>
      </a:accent6>
      <a:hlink>
        <a:srgbClr val="2EC4B6"/>
      </a:hlink>
      <a:folHlink>
        <a:srgbClr val="FFBF69"/>
      </a:folHlink>
    </a:clrScheme>
    <a:fontScheme name="Morphiq finance-459">
      <a:majorFont>
        <a:latin typeface="Manrope"/>
        <a:ea typeface=""/>
        <a:cs typeface=""/>
      </a:majorFont>
      <a:minorFont>
        <a:latin typeface="Manrop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Financial Health Check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