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Revenue</c:v>
                </c:pt>
                <c:pt idx="1">
                  <c:v>Payroll</c:v>
                </c:pt>
                <c:pt idx="2">
                  <c:v>Cloud costs</c:v>
                </c:pt>
                <c:pt idx="3">
                  <c:v>Marketing</c:v>
                </c:pt>
                <c:pt idx="4">
                  <c:v>Overheads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MONTHLY FINANCE REPORT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MONTHLY FINANCE REPORT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MONTHLY FINANCE REPORT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MONTHLY FINANCE REPORT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114995" y="3979001"/>
            <a:ext cx="432410" cy="585379"/>
          </a:xfrm>
          <a:prstGeom prst="roundRect">
            <a:avLst>
              <a:gd name="adj" fmla="val 1321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732723" y="3695814"/>
            <a:ext cx="432410" cy="868566"/>
          </a:xfrm>
          <a:prstGeom prst="roundRect">
            <a:avLst>
              <a:gd name="adj" fmla="val 1321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350451" y="3353154"/>
            <a:ext cx="432410" cy="1211226"/>
          </a:xfrm>
          <a:prstGeom prst="roundRect">
            <a:avLst>
              <a:gd name="adj" fmla="val 1321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968179" y="3032494"/>
            <a:ext cx="432410" cy="1531886"/>
          </a:xfrm>
          <a:prstGeom prst="roundRect">
            <a:avLst>
              <a:gd name="adj" fmla="val 1321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585907" y="2684872"/>
            <a:ext cx="432410" cy="1879508"/>
          </a:xfrm>
          <a:prstGeom prst="roundRect">
            <a:avLst>
              <a:gd name="adj" fmla="val 1321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1203635" y="2344987"/>
            <a:ext cx="432410" cy="2219393"/>
          </a:xfrm>
          <a:prstGeom prst="roundRect">
            <a:avLst>
              <a:gd name="adj" fmla="val 13216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8331200" y="3339465"/>
            <a:ext cx="617728" cy="35623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948928" y="2983230"/>
            <a:ext cx="617728" cy="35623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566656" y="2626995"/>
            <a:ext cx="617728" cy="35623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184384" y="2270760"/>
            <a:ext cx="617728" cy="35623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802112" y="1914525"/>
            <a:ext cx="617728" cy="356235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8264525" y="362902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882253" y="3272790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499981" y="29165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117709" y="2560320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735437" y="220408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353165" y="1847850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3" name="Connector 22"/>
          <p:cNvCxnSpPr/>
          <p:nvPr/>
        </p:nvCxnSpPr>
        <p:spPr>
          <a:xfrm>
            <a:off x="7837018" y="4564380"/>
            <a:ext cx="4077004" cy="0"/>
          </a:xfrm>
          <a:prstGeom prst="line">
            <a:avLst/>
          </a:prstGeom>
          <a:ln w="1905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609600" y="1333500"/>
            <a:ext cx="10972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FINANCE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600" y="59626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Finance team   ·   September 2026   ·   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bg1"/>
                </a:solidFill>
                <a:latin typeface="+mj-lt"/>
              </a:rPr>
              <a:t>Monthly Finance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Northwind Analytics · 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1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450" b="1" i="0">
                <a:solidFill>
                  <a:schemeClr val="bg1"/>
                </a:solidFill>
                <a:latin typeface="+mj-lt"/>
              </a:rPr>
              <a:t>₹12.4 Cr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total budget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₹1.8 Cr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planned surplus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cost reduction target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1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Income &amp; costs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6315456" y="19240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44206" y="186690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Revenue</a:t>
            </a:r>
          </a:p>
        </p:txBody>
      </p:sp>
      <p:sp>
        <p:nvSpPr>
          <p:cNvPr id="9" name="Rectangle 8"/>
          <p:cNvSpPr/>
          <p:nvPr/>
        </p:nvSpPr>
        <p:spPr>
          <a:xfrm>
            <a:off x="6315456" y="272034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01206" y="26250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44206" y="266319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Payroll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15456" y="351663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01206" y="342138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44206" y="345948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Cloud costs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15456" y="431292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01206" y="421767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4206" y="425577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15456" y="510921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601206" y="50139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44206" y="5052060"/>
            <a:ext cx="3742944" cy="72009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Overheads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1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Budget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1733550"/>
          <a:ext cx="109728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56388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17335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5679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06070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89509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3878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52222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1" name="Chart (sample data) - right-click &gt; Edit Data"/>
          <p:cNvGraphicFramePr>
            <a:graphicFrameLocks noGrp="1"/>
          </p:cNvGraphicFramePr>
          <p:nvPr/>
        </p:nvGraphicFramePr>
        <p:xfrm>
          <a:off x="4282440" y="1733550"/>
          <a:ext cx="7299960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1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15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7048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33400"/>
            <a:ext cx="9906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63968" y="4803178"/>
            <a:ext cx="512064" cy="1231862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095488" y="4234048"/>
            <a:ext cx="512064" cy="1800992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827008" y="3460195"/>
            <a:ext cx="512064" cy="2574845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558528" y="2868976"/>
            <a:ext cx="512064" cy="3166064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290048" y="1886506"/>
            <a:ext cx="512064" cy="4148534"/>
          </a:xfrm>
          <a:prstGeom prst="roundRect">
            <a:avLst>
              <a:gd name="adj" fmla="val 1116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021568" y="1023965"/>
            <a:ext cx="512064" cy="5011075"/>
          </a:xfrm>
          <a:prstGeom prst="roundRect">
            <a:avLst>
              <a:gd name="adj" fmla="val 1116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620000" y="376047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8351520" y="300609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9083040" y="225171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814560" y="149733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546080" y="742950"/>
            <a:ext cx="73152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7553325" y="44481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284845" y="36937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016365" y="29394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747885" y="218503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479405" y="14306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210925" y="6762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7034784" y="6035040"/>
            <a:ext cx="4828032" cy="0"/>
          </a:xfrm>
          <a:prstGeom prst="line">
            <a:avLst/>
          </a:prstGeom>
          <a:ln w="19050">
            <a:solidFill>
              <a:schemeClr val="bg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466">
  <a:themeElements>
    <a:clrScheme name="Morphiq finance-466">
      <a:dk1>
        <a:srgbClr val="161636"/>
      </a:dk1>
      <a:lt1>
        <a:srgbClr val="F6F6FB"/>
      </a:lt1>
      <a:dk2>
        <a:srgbClr val="56567A"/>
      </a:dk2>
      <a:lt2>
        <a:srgbClr val="E6E6F5"/>
      </a:lt2>
      <a:accent1>
        <a:srgbClr val="3D3DB4"/>
      </a:accent1>
      <a:accent2>
        <a:srgbClr val="E85D75"/>
      </a:accent2>
      <a:accent3>
        <a:srgbClr val="F6AE2D"/>
      </a:accent3>
      <a:accent4>
        <a:srgbClr val="27A69A"/>
      </a:accent4>
      <a:accent5>
        <a:srgbClr val="D5D5EE"/>
      </a:accent5>
      <a:accent6>
        <a:srgbClr val="D2D2DB"/>
      </a:accent6>
      <a:hlink>
        <a:srgbClr val="3D3DB4"/>
      </a:hlink>
      <a:folHlink>
        <a:srgbClr val="E85D75"/>
      </a:folHlink>
    </a:clrScheme>
    <a:fontScheme name="Morphiq finance-466">
      <a:majorFont>
        <a:latin typeface="Chivo"/>
        <a:ea typeface=""/>
        <a:cs typeface=""/>
      </a:majorFont>
      <a:minorFont>
        <a:latin typeface="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Finance Report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