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Raw materials</c:v>
                </c:pt>
                <c:pt idx="1">
                  <c:v>Payroll</c:v>
                </c:pt>
                <c:pt idx="2">
                  <c:v>Logistics</c:v>
                </c:pt>
                <c:pt idx="3">
                  <c:v>Marketing</c:v>
                </c:pt>
                <c:pt idx="4">
                  <c:v>Overheads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3251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9728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FINANCIAL HEALTH CHECK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3251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9728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FINANCIAL HEALTH CHECK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3251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9728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FINANCIAL HEALTH CHECK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3251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9728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FINANCIAL HEALTH CHECK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4381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26</a:t>
            </a:r>
          </a:p>
        </p:txBody>
      </p:sp>
      <p:sp>
        <p:nvSpPr>
          <p:cNvPr id="5" name="Oval 4"/>
          <p:cNvSpPr/>
          <p:nvPr/>
        </p:nvSpPr>
        <p:spPr>
          <a:xfrm>
            <a:off x="8161096" y="647776"/>
            <a:ext cx="72238" cy="7223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156331" y="944001"/>
            <a:ext cx="81769" cy="817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151565" y="1240225"/>
            <a:ext cx="91300" cy="913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146799" y="1536449"/>
            <a:ext cx="100832" cy="1008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142034" y="1832674"/>
            <a:ext cx="110363" cy="1103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137268" y="2128898"/>
            <a:ext cx="119894" cy="1198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132502" y="2425122"/>
            <a:ext cx="129426" cy="1294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127736" y="2721346"/>
            <a:ext cx="138957" cy="138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122971" y="3017571"/>
            <a:ext cx="148488" cy="1484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118205" y="3313795"/>
            <a:ext cx="158020" cy="1580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113439" y="3610019"/>
            <a:ext cx="167551" cy="1675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108674" y="3906244"/>
            <a:ext cx="177082" cy="17708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457321" y="643011"/>
            <a:ext cx="81769" cy="817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452555" y="939235"/>
            <a:ext cx="91300" cy="913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447789" y="1235459"/>
            <a:ext cx="100832" cy="1008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443024" y="1531684"/>
            <a:ext cx="110363" cy="1103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438258" y="1827908"/>
            <a:ext cx="119894" cy="1198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433492" y="2124132"/>
            <a:ext cx="129426" cy="12942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428726" y="2420356"/>
            <a:ext cx="138957" cy="138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423961" y="2716581"/>
            <a:ext cx="148488" cy="1484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419195" y="3012805"/>
            <a:ext cx="158020" cy="1580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414429" y="3309029"/>
            <a:ext cx="167551" cy="1675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409664" y="3605254"/>
            <a:ext cx="177082" cy="1770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404898" y="3901478"/>
            <a:ext cx="186614" cy="1866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753545" y="638245"/>
            <a:ext cx="91300" cy="913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748779" y="934469"/>
            <a:ext cx="100832" cy="1008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744014" y="1230694"/>
            <a:ext cx="110363" cy="1103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8739248" y="1526918"/>
            <a:ext cx="119894" cy="1198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734482" y="1823142"/>
            <a:ext cx="129426" cy="1294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729716" y="2119366"/>
            <a:ext cx="138957" cy="138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724951" y="2415591"/>
            <a:ext cx="148488" cy="1484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720185" y="2711815"/>
            <a:ext cx="158020" cy="1580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715419" y="3008039"/>
            <a:ext cx="167551" cy="1675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710654" y="3304264"/>
            <a:ext cx="177082" cy="1770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705888" y="3600488"/>
            <a:ext cx="186614" cy="18661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701122" y="3896712"/>
            <a:ext cx="196145" cy="1961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9049769" y="633479"/>
            <a:ext cx="100832" cy="1008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045004" y="929704"/>
            <a:ext cx="110363" cy="1103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040238" y="1225928"/>
            <a:ext cx="119894" cy="1198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035472" y="1522152"/>
            <a:ext cx="129426" cy="1294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9030706" y="1818376"/>
            <a:ext cx="138957" cy="13895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9025941" y="2114601"/>
            <a:ext cx="148488" cy="1484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021175" y="2410825"/>
            <a:ext cx="158020" cy="1580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9016409" y="2707049"/>
            <a:ext cx="167551" cy="1675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9011644" y="3003274"/>
            <a:ext cx="177082" cy="1770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9006878" y="3299498"/>
            <a:ext cx="186614" cy="1866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002112" y="3595722"/>
            <a:ext cx="196145" cy="1961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997347" y="3891947"/>
            <a:ext cx="205677" cy="2056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345994" y="628714"/>
            <a:ext cx="110363" cy="1103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9341228" y="924938"/>
            <a:ext cx="119894" cy="1198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9336462" y="1221162"/>
            <a:ext cx="129426" cy="1294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9331696" y="1517386"/>
            <a:ext cx="138957" cy="138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9326931" y="1813611"/>
            <a:ext cx="148488" cy="1484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9322165" y="2109835"/>
            <a:ext cx="158020" cy="1580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317399" y="2406059"/>
            <a:ext cx="167551" cy="1675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9312634" y="2702284"/>
            <a:ext cx="177082" cy="1770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9307868" y="2998508"/>
            <a:ext cx="186614" cy="1866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9303102" y="3294732"/>
            <a:ext cx="196145" cy="19614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298337" y="3590957"/>
            <a:ext cx="205677" cy="2056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293571" y="3887181"/>
            <a:ext cx="215208" cy="2152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642218" y="623948"/>
            <a:ext cx="119894" cy="1198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637452" y="920172"/>
            <a:ext cx="129426" cy="1294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632686" y="1216396"/>
            <a:ext cx="138957" cy="138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627921" y="1512621"/>
            <a:ext cx="148488" cy="14848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623155" y="1808845"/>
            <a:ext cx="158020" cy="1580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618389" y="2105069"/>
            <a:ext cx="167551" cy="1675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613624" y="2401294"/>
            <a:ext cx="177082" cy="1770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608858" y="2697518"/>
            <a:ext cx="186614" cy="1866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604092" y="2993742"/>
            <a:ext cx="196145" cy="1961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599327" y="3289967"/>
            <a:ext cx="205677" cy="2056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594561" y="3586191"/>
            <a:ext cx="215208" cy="2152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589795" y="3882415"/>
            <a:ext cx="224739" cy="2247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9938442" y="619182"/>
            <a:ext cx="129426" cy="1294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9933676" y="915406"/>
            <a:ext cx="138957" cy="138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9928911" y="1211631"/>
            <a:ext cx="148488" cy="1484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9924145" y="1507855"/>
            <a:ext cx="158020" cy="1580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9919379" y="1804079"/>
            <a:ext cx="167551" cy="1675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9914614" y="2100304"/>
            <a:ext cx="177082" cy="1770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9909848" y="2396528"/>
            <a:ext cx="186614" cy="1866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9905082" y="2692752"/>
            <a:ext cx="196145" cy="1961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9900317" y="2988977"/>
            <a:ext cx="205677" cy="20567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9895551" y="3285201"/>
            <a:ext cx="215208" cy="2152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9890785" y="3581425"/>
            <a:ext cx="224739" cy="2247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886020" y="3877650"/>
            <a:ext cx="234271" cy="2342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234666" y="614416"/>
            <a:ext cx="138957" cy="1389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229901" y="910641"/>
            <a:ext cx="148488" cy="1484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0225135" y="1206865"/>
            <a:ext cx="158020" cy="15802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0220369" y="1503089"/>
            <a:ext cx="167551" cy="1675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0215604" y="1799314"/>
            <a:ext cx="177082" cy="1770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0210838" y="2095538"/>
            <a:ext cx="186614" cy="1866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0206072" y="2391762"/>
            <a:ext cx="196145" cy="1961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0201307" y="2687987"/>
            <a:ext cx="205677" cy="2056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0196541" y="2984211"/>
            <a:ext cx="215208" cy="2152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0191775" y="3280435"/>
            <a:ext cx="224739" cy="2247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0187010" y="3576660"/>
            <a:ext cx="234271" cy="2342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0182244" y="3872884"/>
            <a:ext cx="243802" cy="243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0530891" y="609651"/>
            <a:ext cx="148488" cy="1484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0526125" y="905875"/>
            <a:ext cx="158020" cy="1580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0521359" y="1202099"/>
            <a:ext cx="167551" cy="1675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0516594" y="1498324"/>
            <a:ext cx="177082" cy="1770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10511828" y="1794548"/>
            <a:ext cx="186614" cy="1866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10507062" y="2090772"/>
            <a:ext cx="196145" cy="1961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10502297" y="2386997"/>
            <a:ext cx="205677" cy="2056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10497531" y="2683221"/>
            <a:ext cx="215208" cy="21520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10492765" y="2979445"/>
            <a:ext cx="224739" cy="2247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10488000" y="3275670"/>
            <a:ext cx="234271" cy="2342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10483234" y="3571894"/>
            <a:ext cx="243802" cy="243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10478468" y="3868118"/>
            <a:ext cx="253333" cy="2533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10827115" y="604885"/>
            <a:ext cx="158020" cy="1580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10822349" y="901109"/>
            <a:ext cx="167551" cy="16755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10817584" y="1197334"/>
            <a:ext cx="177082" cy="1770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10812818" y="1493558"/>
            <a:ext cx="186614" cy="1866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10808052" y="1789782"/>
            <a:ext cx="196145" cy="1961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0803287" y="2086007"/>
            <a:ext cx="205677" cy="2056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10798521" y="2382231"/>
            <a:ext cx="215208" cy="2152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10793755" y="2678455"/>
            <a:ext cx="224739" cy="2247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10788990" y="2974680"/>
            <a:ext cx="234271" cy="2342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10784224" y="3270904"/>
            <a:ext cx="243802" cy="243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10779458" y="3567128"/>
            <a:ext cx="253333" cy="2533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10774693" y="3863353"/>
            <a:ext cx="262865" cy="2628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11123339" y="600119"/>
            <a:ext cx="167551" cy="1675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11118574" y="896344"/>
            <a:ext cx="177082" cy="1770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11113808" y="1192568"/>
            <a:ext cx="186614" cy="1866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11109042" y="1488792"/>
            <a:ext cx="196145" cy="1961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11104277" y="1785017"/>
            <a:ext cx="205677" cy="2056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11099511" y="2081241"/>
            <a:ext cx="215208" cy="2152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11094745" y="2377465"/>
            <a:ext cx="224739" cy="22473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11089980" y="2673690"/>
            <a:ext cx="234271" cy="2342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11085214" y="2969914"/>
            <a:ext cx="243802" cy="243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11080448" y="3266138"/>
            <a:ext cx="253333" cy="2533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11075683" y="3562363"/>
            <a:ext cx="262865" cy="2628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11070917" y="3858587"/>
            <a:ext cx="272396" cy="2723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11419564" y="595354"/>
            <a:ext cx="177082" cy="17708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11414798" y="891578"/>
            <a:ext cx="186614" cy="1866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11410032" y="1187802"/>
            <a:ext cx="196145" cy="1961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11405267" y="1484027"/>
            <a:ext cx="205677" cy="2056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11400501" y="1780251"/>
            <a:ext cx="215208" cy="2152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11395735" y="2076475"/>
            <a:ext cx="224739" cy="2247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11390970" y="2372700"/>
            <a:ext cx="234271" cy="2342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11386204" y="2668924"/>
            <a:ext cx="243802" cy="2438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11381438" y="2965148"/>
            <a:ext cx="253333" cy="2533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11376673" y="3261373"/>
            <a:ext cx="262865" cy="2628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11371907" y="3557597"/>
            <a:ext cx="272396" cy="27239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11367141" y="3853821"/>
            <a:ext cx="281927" cy="28192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TextBox 148"/>
          <p:cNvSpPr txBox="1"/>
          <p:nvPr/>
        </p:nvSpPr>
        <p:spPr>
          <a:xfrm>
            <a:off x="533400" y="5334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FINANCE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533400" y="60388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Finance team   ·   H1 2026   ·   For approval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Financial Health Check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Crestline Foods · H1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54483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657350"/>
            <a:ext cx="54483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Income &amp; costs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3981450"/>
            <a:ext cx="54483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Budget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300" y="3981450"/>
            <a:ext cx="54483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Recommendations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SUMMARY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550" b="1" i="0">
                <a:solidFill>
                  <a:schemeClr val="tx1"/>
                </a:solidFill>
                <a:latin typeface="+mj-lt"/>
              </a:rPr>
              <a:t>₹12.4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total budget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80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₹1.8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planned surplus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026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cost reduction target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TREND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COSTS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850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Raw materials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850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Payroll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850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Logistics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8504" y="43053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Marketing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18504" y="5124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04254" y="5029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47254" y="50673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Overheads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BUDGET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81300"/>
                <a:gridCol w="2781300"/>
                <a:gridCol w="2781300"/>
                <a:gridCol w="27813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55626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LIQUIDITY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5222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03530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90017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4132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2781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251960" y="1657350"/>
          <a:ext cx="7406640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RECOMMENDATIONS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NEXT STEPS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943600"/>
            <a:ext cx="1112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1905000"/>
            <a:ext cx="99822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905250"/>
            <a:ext cx="73152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nance-468">
  <a:themeElements>
    <a:clrScheme name="Morphiq finance-468">
      <a:dk1>
        <a:srgbClr val="0F2624"/>
      </a:dk1>
      <a:lt1>
        <a:srgbClr val="F7FAF9"/>
      </a:lt1>
      <a:dk2>
        <a:srgbClr val="4E625F"/>
      </a:dk2>
      <a:lt2>
        <a:srgbClr val="E2EEEC"/>
      </a:lt2>
      <a:accent1>
        <a:srgbClr val="0B7A75"/>
      </a:accent1>
      <a:accent2>
        <a:srgbClr val="F28C28"/>
      </a:accent2>
      <a:accent3>
        <a:srgbClr val="1C3F3A"/>
      </a:accent3>
      <a:accent4>
        <a:srgbClr val="E4C35A"/>
      </a:accent4>
      <a:accent5>
        <a:srgbClr val="CDE3E1"/>
      </a:accent5>
      <a:accent6>
        <a:srgbClr val="D2D8D7"/>
      </a:accent6>
      <a:hlink>
        <a:srgbClr val="0B7A75"/>
      </a:hlink>
      <a:folHlink>
        <a:srgbClr val="F28C28"/>
      </a:folHlink>
    </a:clrScheme>
    <a:fontScheme name="Morphiq finance-468">
      <a:majorFont>
        <a:latin typeface="Fraunce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Health Check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