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Income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0.9</c:v>
                </c:pt>
                <c:pt idx="1">
                  <c:v>1.0</c:v>
                </c:pt>
                <c:pt idx="2">
                  <c:v>1.1</c:v>
                </c:pt>
                <c:pt idx="3">
                  <c:v>1.0</c:v>
                </c:pt>
                <c:pt idx="4">
                  <c:v>1.2</c:v>
                </c:pt>
                <c:pt idx="5">
                  <c:v>1.3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Expenditure</c:v>
                </c:pt>
              </c:strCache>
            </c:strRef>
          </c:tx>
          <c:spPr>
            <a:ln w="34925">
              <a:solidFill>
                <a:schemeClr val="accent2"/>
              </a:solidFill>
            </a:ln>
          </c:spPr>
          <c:marker>
            <c:size val="7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0.8</c:v>
                </c:pt>
                <c:pt idx="1">
                  <c:v>0.9</c:v>
                </c:pt>
                <c:pt idx="2">
                  <c:v>0.9</c:v>
                </c:pt>
                <c:pt idx="3">
                  <c:v>1.0</c:v>
                </c:pt>
                <c:pt idx="4">
                  <c:v>1.0</c:v>
                </c:pt>
                <c:pt idx="5">
                  <c:v>1.1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Venue</c:v>
                </c:pt>
                <c:pt idx="1">
                  <c:v>Prizes</c:v>
                </c:pt>
                <c:pt idx="2">
                  <c:v>Marketing</c:v>
                </c:pt>
                <c:pt idx="3">
                  <c:v>Hospitality</c:v>
                </c:pt>
                <c:pt idx="4">
                  <c:v>Logistics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38</c:v>
                </c:pt>
                <c:pt idx="1">
                  <c:v>24</c:v>
                </c:pt>
                <c:pt idx="2">
                  <c:v>18</c:v>
                </c:pt>
                <c:pt idx="3">
                  <c:v>12</c:v>
                </c:pt>
                <c:pt idx="4">
                  <c:v>8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Closing cash (₹ Cr)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1.9</c:v>
                </c:pt>
                <c:pt idx="1">
                  <c:v>2.1</c:v>
                </c:pt>
                <c:pt idx="2">
                  <c:v>2.4</c:v>
                </c:pt>
                <c:pt idx="3">
                  <c:v>2.6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EVENT BUDGET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EVENT BUDGET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EVENT BUDGET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EVENT BUDGET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339840" y="0"/>
            <a:ext cx="585216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339840" y="0"/>
            <a:ext cx="1950720" cy="2286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Chord 5"/>
          <p:cNvSpPr/>
          <p:nvPr/>
        </p:nvSpPr>
        <p:spPr>
          <a:xfrm>
            <a:off x="6339840" y="0"/>
            <a:ext cx="1950720" cy="4572000"/>
          </a:xfrm>
          <a:prstGeom prst="chord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339840" y="2286000"/>
            <a:ext cx="1950720" cy="22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339840" y="4572000"/>
            <a:ext cx="1950720" cy="2286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Chord 8"/>
          <p:cNvSpPr/>
          <p:nvPr/>
        </p:nvSpPr>
        <p:spPr>
          <a:xfrm>
            <a:off x="6339840" y="4572000"/>
            <a:ext cx="1950720" cy="4572000"/>
          </a:xfrm>
          <a:prstGeom prst="chor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290560" y="0"/>
            <a:ext cx="1950720" cy="2286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Chord 10"/>
          <p:cNvSpPr/>
          <p:nvPr/>
        </p:nvSpPr>
        <p:spPr>
          <a:xfrm>
            <a:off x="8290560" y="0"/>
            <a:ext cx="1950720" cy="4572000"/>
          </a:xfrm>
          <a:prstGeom prst="chor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Pie 11"/>
          <p:cNvSpPr/>
          <p:nvPr/>
        </p:nvSpPr>
        <p:spPr>
          <a:xfrm>
            <a:off x="6339840" y="0"/>
            <a:ext cx="3901440" cy="4572000"/>
          </a:xfrm>
          <a:prstGeom prst="pi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583168" y="4914900"/>
            <a:ext cx="1365504" cy="1600200"/>
          </a:xfrm>
          <a:prstGeom prst="ellipse">
            <a:avLst/>
          </a:prstGeom>
          <a:noFill/>
          <a:ln w="12700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533888" y="342900"/>
            <a:ext cx="1365504" cy="1600200"/>
          </a:xfrm>
          <a:prstGeom prst="ellipse">
            <a:avLst/>
          </a:prstGeom>
          <a:noFill/>
          <a:ln w="12700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0241280" y="2453640"/>
            <a:ext cx="1950720" cy="195072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Pie 15"/>
          <p:cNvSpPr/>
          <p:nvPr/>
        </p:nvSpPr>
        <p:spPr>
          <a:xfrm>
            <a:off x="8290560" y="2286000"/>
            <a:ext cx="3901440" cy="4572000"/>
          </a:xfrm>
          <a:prstGeom prst="pi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85800" y="723900"/>
            <a:ext cx="43815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933450"/>
            <a:ext cx="492252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FINANCE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5695950"/>
            <a:ext cx="1587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PREPARED BY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5886450"/>
            <a:ext cx="15875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Finance team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425700" y="5695950"/>
            <a:ext cx="1587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PERIOD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425700" y="5886450"/>
            <a:ext cx="15875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March 2026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165600" y="5695950"/>
            <a:ext cx="1587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STATUS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165600" y="5886450"/>
            <a:ext cx="15875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For approval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43000"/>
            <a:ext cx="512445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</a:rPr>
              <a:t>Event Budget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91000"/>
            <a:ext cx="4678680" cy="857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College Tech Fest 2026 · March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685800" y="1809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8300" y="1809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Summary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638300" y="2562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85800" y="2571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38300" y="2571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Income &amp; costs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638300" y="3324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85800" y="3333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38300" y="3333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Budget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638300" y="4086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85800" y="4095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38300" y="4095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Recommendations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638300" y="4848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17764" y="1809750"/>
            <a:ext cx="3488436" cy="2933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52382" y="30632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75342" y="28194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13014" y="3642360"/>
            <a:ext cx="32979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200" b="1" i="0">
                <a:solidFill>
                  <a:schemeClr val="accent1"/>
                </a:solidFill>
                <a:latin typeface="+mj-lt"/>
              </a:rPr>
              <a:t>₹12.4 Cr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total budget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₹1.8 Cr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planned surplus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8%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cost reduction target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4483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Financial summary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Income stayed ahead of spending in every period, with the gap widening in Q4.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Income and expenditure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12408" y="20002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38%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1158" y="194310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Venue</a:t>
            </a:r>
          </a:p>
        </p:txBody>
      </p:sp>
      <p:sp>
        <p:nvSpPr>
          <p:cNvPr id="8" name="Rectangle 7"/>
          <p:cNvSpPr/>
          <p:nvPr/>
        </p:nvSpPr>
        <p:spPr>
          <a:xfrm>
            <a:off x="6312408" y="276606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8158" y="267081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24%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1158" y="270891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Prizes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12408" y="353187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8158" y="343662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1158" y="347472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Marketing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12408" y="429768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8158" y="420243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1158" y="424053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Hospitality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312408" y="5063490"/>
            <a:ext cx="152400" cy="1524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98158" y="496824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41158" y="500634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Logistics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Where the money goes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37719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05100"/>
                <a:gridCol w="2705100"/>
                <a:gridCol w="2705100"/>
                <a:gridCol w="27051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Department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Budget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Actual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Variance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Operations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₹4.0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+5%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Salaries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₹3.6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₹3.7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-3%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Marketing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₹1.4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Technology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0%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Admin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₹0.7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57150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Budget by department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685800" y="18097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₹2.6 Cr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6136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cash in hand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08610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4.2 months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89001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runway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3624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38 days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1663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receivable days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312920" y="1809750"/>
          <a:ext cx="7193280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Cash position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Control costs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Renegotiate the top five vendor contracts.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Grow income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Introduce an annual payment plan.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Build reserves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Hold three months of costs in reserve.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Recommendations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Approvals requested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Approve the annual budget as presented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Approve a 5% contingency reserve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Authorise quarterly budget reviews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Adopt the new expense policy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5791200"/>
            <a:ext cx="10820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Finance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7300" y="1905000"/>
            <a:ext cx="96774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0800" y="3905250"/>
            <a:ext cx="70104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Thank you.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finance-470">
  <a:themeElements>
    <a:clrScheme name="Morphiq finance-470">
      <a:dk1>
        <a:srgbClr val="F4F1EA"/>
      </a:dk1>
      <a:lt1>
        <a:srgbClr val="0D1B2A"/>
      </a:lt1>
      <a:dk2>
        <a:srgbClr val="A9B4C2"/>
      </a:dk2>
      <a:lt2>
        <a:srgbClr val="1B2A3D"/>
      </a:lt2>
      <a:accent1>
        <a:srgbClr val="FF6B6B"/>
      </a:accent1>
      <a:accent2>
        <a:srgbClr val="FFD166"/>
      </a:accent2>
      <a:accent3>
        <a:srgbClr val="4ECDC4"/>
      </a:accent3>
      <a:accent4>
        <a:srgbClr val="8D99AE"/>
      </a:accent4>
      <a:accent5>
        <a:srgbClr val="392936"/>
      </a:accent5>
      <a:accent6>
        <a:srgbClr val="323D49"/>
      </a:accent6>
      <a:hlink>
        <a:srgbClr val="FF6B6B"/>
      </a:hlink>
      <a:folHlink>
        <a:srgbClr val="FFD166"/>
      </a:folHlink>
    </a:clrScheme>
    <a:fontScheme name="Morphiq finance-470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Event Budget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