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Operations</c:v>
                </c:pt>
                <c:pt idx="1">
                  <c:v>People</c:v>
                </c:pt>
                <c:pt idx="2">
                  <c:v>Marketing</c:v>
                </c:pt>
                <c:pt idx="3">
                  <c:v>Technology</c:v>
                </c:pt>
                <c:pt idx="4">
                  <c:v>Admin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668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DEPARTMENT BUDGET REVIEW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668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DEPARTMENT BUDGET REVIEW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668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DEPARTMENT BUDGET REVIEW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668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DEPARTMENT BUDGET REVIEW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559040" y="1714500"/>
            <a:ext cx="1544320" cy="10795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790688" y="2955925"/>
            <a:ext cx="1081024" cy="755650"/>
          </a:xfrm>
          <a:prstGeom prst="ellipse">
            <a:avLst/>
          </a:prstGeom>
          <a:noFill/>
          <a:ln w="1270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91450" y="3873500"/>
            <a:ext cx="1079500" cy="10795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103360" y="1714500"/>
            <a:ext cx="1544320" cy="1079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Chord 9"/>
          <p:cNvSpPr/>
          <p:nvPr/>
        </p:nvSpPr>
        <p:spPr>
          <a:xfrm>
            <a:off x="9103360" y="1714500"/>
            <a:ext cx="1544320" cy="2159000"/>
          </a:xfrm>
          <a:prstGeom prst="chor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03360" y="2794000"/>
            <a:ext cx="1544320" cy="1079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103360" y="3873500"/>
            <a:ext cx="1544320" cy="1079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Chord 12"/>
          <p:cNvSpPr/>
          <p:nvPr/>
        </p:nvSpPr>
        <p:spPr>
          <a:xfrm>
            <a:off x="9103360" y="3873500"/>
            <a:ext cx="1544320" cy="2159000"/>
          </a:xfrm>
          <a:prstGeom prst="chor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879328" y="1876425"/>
            <a:ext cx="1081024" cy="755650"/>
          </a:xfrm>
          <a:prstGeom prst="ellipse">
            <a:avLst/>
          </a:prstGeom>
          <a:noFill/>
          <a:ln w="12700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0880090" y="2794000"/>
            <a:ext cx="1079500" cy="10795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Pie 15"/>
          <p:cNvSpPr/>
          <p:nvPr/>
        </p:nvSpPr>
        <p:spPr>
          <a:xfrm>
            <a:off x="9103360" y="2794000"/>
            <a:ext cx="3088640" cy="2159000"/>
          </a:xfrm>
          <a:prstGeom prst="pi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62000" y="133350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FINANCE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2000" y="581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Finance team   ·   FY 2026–27   ·   For approval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0" i="0">
                <a:solidFill>
                  <a:schemeClr val="bg1"/>
                </a:solidFill>
                <a:latin typeface="+mj-lt"/>
              </a:rPr>
              <a:t>Department Budget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Northwind Supplies · FY 2026–27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62000" y="18859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0300" y="18859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Income &amp; costs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62000" y="39814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Budget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10300" y="39814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Recommendations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₹12.4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total budget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₹1.8 Cr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planned surplus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cost reduction target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6309360" y="20764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38110" y="201930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9" name="Rectangle 8"/>
          <p:cNvSpPr/>
          <p:nvPr/>
        </p:nvSpPr>
        <p:spPr>
          <a:xfrm>
            <a:off x="6309360" y="281178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95110" y="271653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38110" y="275463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People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09360" y="354711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95110" y="345186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38110" y="348996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Marketing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09360" y="428244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95110" y="418719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38110" y="422529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Technology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09360" y="501777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95110" y="492252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38110" y="496062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Admin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1885950"/>
          <a:ext cx="10668000" cy="36766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612775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12775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12775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12775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12775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12775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2000" y="56959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18859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₹2.6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593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11150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88493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3370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51104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11" name="Chart (sample data) - right-click &gt; Edit Data"/>
          <p:cNvGraphicFramePr>
            <a:graphicFrameLocks noGrp="1"/>
          </p:cNvGraphicFramePr>
          <p:nvPr/>
        </p:nvGraphicFramePr>
        <p:xfrm>
          <a:off x="4343400" y="1885950"/>
          <a:ext cx="708660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705600" y="0"/>
            <a:ext cx="1828800" cy="2286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Pie 5"/>
          <p:cNvSpPr/>
          <p:nvPr/>
        </p:nvSpPr>
        <p:spPr>
          <a:xfrm>
            <a:off x="4876800" y="0"/>
            <a:ext cx="3657600" cy="4572000"/>
          </a:xfrm>
          <a:prstGeom prst="pi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979920" y="4914900"/>
            <a:ext cx="1280160" cy="1600200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534400" y="228600"/>
            <a:ext cx="1828800" cy="18288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534400" y="2514600"/>
            <a:ext cx="1828800" cy="18288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ight Triangle 9"/>
          <p:cNvSpPr/>
          <p:nvPr/>
        </p:nvSpPr>
        <p:spPr>
          <a:xfrm>
            <a:off x="8534400" y="4572000"/>
            <a:ext cx="1828800" cy="2286000"/>
          </a:xfrm>
          <a:prstGeom prst="rt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637520" y="342900"/>
            <a:ext cx="1280160" cy="1600200"/>
          </a:xfrm>
          <a:prstGeom prst="ellipse">
            <a:avLst/>
          </a:prstGeom>
          <a:noFill/>
          <a:ln w="127000">
            <a:solidFill>
              <a:schemeClr val="accent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0363200" y="2286000"/>
            <a:ext cx="18288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Chord 12"/>
          <p:cNvSpPr/>
          <p:nvPr/>
        </p:nvSpPr>
        <p:spPr>
          <a:xfrm>
            <a:off x="10363200" y="2286000"/>
            <a:ext cx="1828800" cy="4572000"/>
          </a:xfrm>
          <a:prstGeom prst="chor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ight Triangle 13"/>
          <p:cNvSpPr/>
          <p:nvPr/>
        </p:nvSpPr>
        <p:spPr>
          <a:xfrm>
            <a:off x="10363200" y="4572000"/>
            <a:ext cx="1828800" cy="2286000"/>
          </a:xfrm>
          <a:prstGeom prst="rt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5048250"/>
            <a:ext cx="5334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51816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5181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inance-472">
  <a:themeElements>
    <a:clrScheme name="Morphiq finance-472">
      <a:dk1>
        <a:srgbClr val="0D0D0D"/>
      </a:dk1>
      <a:lt1>
        <a:srgbClr val="FFFFFF"/>
      </a:lt1>
      <a:dk2>
        <a:srgbClr val="5A5A5A"/>
      </a:dk2>
      <a:lt2>
        <a:srgbClr val="F0F0F0"/>
      </a:lt2>
      <a:accent1>
        <a:srgbClr val="0D0D0D"/>
      </a:accent1>
      <a:accent2>
        <a:srgbClr val="8A8A8A"/>
      </a:accent2>
      <a:accent3>
        <a:srgbClr val="D4D4D4"/>
      </a:accent3>
      <a:accent4>
        <a:srgbClr val="FF4D2E"/>
      </a:accent4>
      <a:accent5>
        <a:srgbClr val="D3D3D3"/>
      </a:accent5>
      <a:accent6>
        <a:srgbClr val="D8D8D8"/>
      </a:accent6>
      <a:hlink>
        <a:srgbClr val="0D0D0D"/>
      </a:hlink>
      <a:folHlink>
        <a:srgbClr val="8A8A8A"/>
      </a:folHlink>
    </a:clrScheme>
    <a:fontScheme name="Morphiq finance-472">
      <a:majorFont>
        <a:latin typeface="Instrument Serif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Budget Review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