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Home &amp; EMI</c:v>
                </c:pt>
                <c:pt idx="1">
                  <c:v>Food</c:v>
                </c:pt>
                <c:pt idx="2">
                  <c:v>Savings &amp; SIP</c:v>
                </c:pt>
                <c:pt idx="3">
                  <c:v>Education</c:v>
                </c:pt>
                <c:pt idx="4">
                  <c:v>Lifestyle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PERSONAL FINANCE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PERSONAL FINANCE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PERSONAL FINANCE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PERSONAL FINANCE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462076" y="3966972"/>
            <a:ext cx="290347" cy="79248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56596" y="3542658"/>
            <a:ext cx="290347" cy="121679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51117" y="3437557"/>
            <a:ext cx="290347" cy="1321895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245638" y="3283896"/>
            <a:ext cx="290347" cy="147555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840159" y="3094384"/>
            <a:ext cx="290347" cy="166506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434680" y="2585480"/>
            <a:ext cx="290347" cy="2173972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029201" y="2417162"/>
            <a:ext cx="290347" cy="234229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607249" y="3409308"/>
            <a:ext cx="594521" cy="42431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201770" y="3304207"/>
            <a:ext cx="594521" cy="10510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796291" y="3150546"/>
            <a:ext cx="594521" cy="15366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390812" y="2961034"/>
            <a:ext cx="594521" cy="189512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985333" y="2452130"/>
            <a:ext cx="594521" cy="50890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579854" y="2283812"/>
            <a:ext cx="594520" cy="168318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7531049" y="375742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125570" y="3333108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720091" y="322800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314612" y="307434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09133" y="288483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503654" y="237593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098174" y="220761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>
            <a:off x="7524293" y="4759452"/>
            <a:ext cx="3815994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5" name="Isosceles Triangle 24"/>
          <p:cNvSpPr/>
          <p:nvPr/>
        </p:nvSpPr>
        <p:spPr>
          <a:xfrm>
            <a:off x="11060074" y="1864712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685800" y="5410200"/>
            <a:ext cx="108204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7" name="TextBox 26"/>
          <p:cNvSpPr txBox="1"/>
          <p:nvPr/>
        </p:nvSpPr>
        <p:spPr>
          <a:xfrm>
            <a:off x="685800" y="685800"/>
            <a:ext cx="6311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FINANCE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926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926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994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994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750"/>
            <a:ext cx="63119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Personal Finance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95122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Family budget template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850" b="1" i="0">
                <a:solidFill>
                  <a:schemeClr val="bg1"/>
                </a:solidFill>
                <a:latin typeface="+mj-lt"/>
              </a:rPr>
              <a:t>₹12.4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budget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₹1.8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planned surplus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cost reduction target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TREND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COSTS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Home &amp; EMI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76606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67081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0891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Food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53187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4366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47472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Savings &amp; SIP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29768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2024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24053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Education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12408" y="506349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98158" y="496824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1158" y="500634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Lifestyle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BUDGET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7150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LIQUIDITY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RECOMMENDATIONS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STEPS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77">
  <a:themeElements>
    <a:clrScheme name="Morphiq finance-477">
      <a:dk1>
        <a:srgbClr val="161636"/>
      </a:dk1>
      <a:lt1>
        <a:srgbClr val="F6F6FB"/>
      </a:lt1>
      <a:dk2>
        <a:srgbClr val="56567A"/>
      </a:dk2>
      <a:lt2>
        <a:srgbClr val="E6E6F5"/>
      </a:lt2>
      <a:accent1>
        <a:srgbClr val="3D3DB4"/>
      </a:accent1>
      <a:accent2>
        <a:srgbClr val="E85D75"/>
      </a:accent2>
      <a:accent3>
        <a:srgbClr val="F6AE2D"/>
      </a:accent3>
      <a:accent4>
        <a:srgbClr val="27A69A"/>
      </a:accent4>
      <a:accent5>
        <a:srgbClr val="D5D5EE"/>
      </a:accent5>
      <a:accent6>
        <a:srgbClr val="D2D2DB"/>
      </a:accent6>
      <a:hlink>
        <a:srgbClr val="3D3DB4"/>
      </a:hlink>
      <a:folHlink>
        <a:srgbClr val="E85D75"/>
      </a:folHlink>
    </a:clrScheme>
    <a:fontScheme name="Morphiq finance-477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 Finance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