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_rels/chart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8.xlsx"/></Relationships>
</file>

<file path=ppt/charts/_rels/chart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9.xlsx"/></Relationships>
</file>

<file path=ppt/charts/_rels/chart1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0.xlsx"/></Relationships>
</file>

<file path=ppt/charts/_rels/chart1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1.xlsx"/></Relationships>
</file>

<file path=ppt/charts/_rels/chart1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2.xlsx"/></Relationships>
</file>

<file path=ppt/charts/_rels/chart1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3.xlsx"/></Relationships>
</file>

<file path=ppt/charts/_rels/chart1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4.xlsx"/></Relationships>
</file>

<file path=ppt/charts/_rels/chart1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5.xlsx"/></Relationships>
</file>

<file path=ppt/charts/_rels/chart1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6.xlsx"/></Relationships>
</file>

<file path=ppt/charts/_rels/chart1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7.xlsx"/></Relationships>
</file>

<file path=ppt/charts/_rels/chart18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8.xlsx"/></Relationships>
</file>

<file path=ppt/charts/_rels/chart19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9.xlsx"/></Relationships>
</file>

<file path=ppt/charts/_rels/chart20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0.xlsx"/></Relationships>
</file>

<file path=ppt/charts/_rels/chart2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Operations</c:v>
                </c:pt>
                <c:pt idx="1">
                  <c:v>People</c:v>
                </c:pt>
                <c:pt idx="2">
                  <c:v>Marketing</c:v>
                </c:pt>
                <c:pt idx="3">
                  <c:v>Technology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Infrastructure</c:v>
                </c:pt>
                <c:pt idx="2">
                  <c:v>Learning resources</c:v>
                </c:pt>
                <c:pt idx="3">
                  <c:v>Events</c:v>
                </c:pt>
                <c:pt idx="4">
                  <c:v>Admin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Revenue</c:v>
                </c:pt>
                <c:pt idx="1">
                  <c:v>Payroll</c:v>
                </c:pt>
                <c:pt idx="2">
                  <c:v>Cloud costs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Raw materials</c:v>
                </c:pt>
                <c:pt idx="1">
                  <c:v>Payroll</c:v>
                </c:pt>
                <c:pt idx="2">
                  <c:v>Logistics</c:v>
                </c:pt>
                <c:pt idx="3">
                  <c:v>Marketing</c:v>
                </c:pt>
                <c:pt idx="4">
                  <c:v>Overheads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Survey</c:v>
                </c:pt>
                <c:pt idx="1">
                  <c:v>Design</c:v>
                </c:pt>
                <c:pt idx="2">
                  <c:v>Consultants</c:v>
                </c:pt>
                <c:pt idx="3">
                  <c:v>Equipment</c:v>
                </c:pt>
                <c:pt idx="4">
                  <c:v>Contingency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Home &amp; EMI</c:v>
                </c:pt>
                <c:pt idx="1">
                  <c:v>Food</c:v>
                </c:pt>
                <c:pt idx="2">
                  <c:v>Savings &amp; SIP</c:v>
                </c:pt>
                <c:pt idx="3">
                  <c:v>Education</c:v>
                </c:pt>
                <c:pt idx="4">
                  <c:v>Lifestyle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Salaries</c:v>
                </c:pt>
                <c:pt idx="1">
                  <c:v>Tools</c:v>
                </c:pt>
                <c:pt idx="2">
                  <c:v>Marketing</c:v>
                </c:pt>
                <c:pt idx="3">
                  <c:v>Office</c:v>
                </c:pt>
                <c:pt idx="4">
                  <c:v>Reserve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FINANCE MASTERCLASS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7350"/>
            <a:ext cx="1102995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FINANCE MASTERCLASS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FINANCE MASTERCLASS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3335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FINANCE MASTERCLASS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9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3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8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9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1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480146" y="2977853"/>
            <a:ext cx="337109" cy="573067"/>
          </a:xfrm>
          <a:prstGeom prst="roundRect">
            <a:avLst>
              <a:gd name="adj" fmla="val 1695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8961730" y="2510292"/>
            <a:ext cx="337109" cy="1040628"/>
          </a:xfrm>
          <a:prstGeom prst="roundRect">
            <a:avLst>
              <a:gd name="adj" fmla="val 1695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443314" y="2194289"/>
            <a:ext cx="337109" cy="1356631"/>
          </a:xfrm>
          <a:prstGeom prst="roundRect">
            <a:avLst>
              <a:gd name="adj" fmla="val 1695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924898" y="1796819"/>
            <a:ext cx="337109" cy="1754101"/>
          </a:xfrm>
          <a:prstGeom prst="roundRect">
            <a:avLst>
              <a:gd name="adj" fmla="val 1695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406482" y="1402855"/>
            <a:ext cx="337109" cy="2148065"/>
          </a:xfrm>
          <a:prstGeom prst="roundRect">
            <a:avLst>
              <a:gd name="adj" fmla="val 1695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88066" y="1202192"/>
            <a:ext cx="337109" cy="2348728"/>
          </a:xfrm>
          <a:prstGeom prst="roundRect">
            <a:avLst>
              <a:gd name="adj" fmla="val 1695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8648700" y="2270760"/>
            <a:ext cx="48158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9130284" y="1893570"/>
            <a:ext cx="48158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9611868" y="1516380"/>
            <a:ext cx="48158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10093452" y="1139190"/>
            <a:ext cx="48158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575036" y="762000"/>
            <a:ext cx="481584" cy="37719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8582025" y="2581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9063609" y="220408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545193" y="18268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26777" y="144970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508361" y="10725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0989945" y="69532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8263433" y="3550920"/>
            <a:ext cx="3178454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FINANCE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Finance Masterclass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Budgets, forecasts and variance reviews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657350"/>
            <a:ext cx="352425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572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7250" y="2857500"/>
            <a:ext cx="30670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Department Budget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1500" y="1657350"/>
            <a:ext cx="352425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2857500"/>
            <a:ext cx="30670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Annual Budget Plan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134350" y="1657350"/>
            <a:ext cx="352425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6295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2950" y="2857500"/>
            <a:ext cx="30670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Monthly Finance Report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8650" y="3981450"/>
            <a:ext cx="352425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572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7250" y="5181600"/>
            <a:ext cx="30670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Financial Health Check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381500" y="3981450"/>
            <a:ext cx="352425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101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10100" y="5181600"/>
            <a:ext cx="30670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Project Budget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134350" y="3981450"/>
            <a:ext cx="3524250" cy="20955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295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2950" y="5181600"/>
            <a:ext cx="306705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Personal Finance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757207"/>
            <a:ext cx="568960" cy="1277833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195053"/>
            <a:ext cx="568960" cy="1839987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270038"/>
            <a:ext cx="568960" cy="2765002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501118"/>
            <a:ext cx="568960" cy="3533922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1977085"/>
            <a:ext cx="568960" cy="4057955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1389944"/>
            <a:ext cx="568960" cy="4645096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300" b="1" i="0">
                <a:solidFill>
                  <a:schemeClr val="tx1"/>
                </a:solidFill>
                <a:latin typeface="+mj-lt"/>
              </a:rPr>
              <a:t>Department Budget Review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Northwind Supplies · FY 2026–27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1 · Department Budget Review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People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Technology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878094"/>
            <a:ext cx="568960" cy="1156946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200092"/>
            <a:ext cx="568960" cy="1834948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494069"/>
            <a:ext cx="568960" cy="2540971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838096"/>
            <a:ext cx="568960" cy="3196944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1830036"/>
            <a:ext cx="568960" cy="4205004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1132376"/>
            <a:ext cx="568960" cy="4902664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Annual Budget Plan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Sunrise Public School · 2026–27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2 · Annual Budget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Infrastructure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Learning resources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Events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Admin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743489"/>
            <a:ext cx="568960" cy="1291551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190320"/>
            <a:ext cx="568960" cy="1844720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155094"/>
            <a:ext cx="568960" cy="2879946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679783"/>
            <a:ext cx="568960" cy="3355257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1719786"/>
            <a:ext cx="568960" cy="4315254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1063042"/>
            <a:ext cx="568960" cy="4971998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200" b="1" i="0">
                <a:solidFill>
                  <a:schemeClr val="tx1"/>
                </a:solidFill>
                <a:latin typeface="+mj-lt"/>
              </a:rPr>
              <a:t>Monthly Finance Report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Northwind Analytics · September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3 · Monthly Finance Report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Revenue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Cloud costs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888137"/>
            <a:ext cx="568960" cy="1146903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205679"/>
            <a:ext cx="568960" cy="1829361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376928"/>
            <a:ext cx="568960" cy="2658112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532726"/>
            <a:ext cx="568960" cy="3502314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2167799"/>
            <a:ext cx="568960" cy="3867241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918541"/>
            <a:ext cx="568960" cy="5116499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Financial Health Check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Crestline Foods · H1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4 · Financial Health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Raw materials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Payroll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Logistics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Overheads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889108"/>
            <a:ext cx="568960" cy="1145932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181241"/>
            <a:ext cx="568960" cy="1853799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387745"/>
            <a:ext cx="568960" cy="2647295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399379"/>
            <a:ext cx="568960" cy="3635661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2153718"/>
            <a:ext cx="568960" cy="3881322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803416"/>
            <a:ext cx="568960" cy="5231624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Project Budget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City Metro Expansion Study · 2026–27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5 · Project Budget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Survey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Design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Consultants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Equipment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Contingency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747389"/>
            <a:ext cx="568960" cy="1287651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010161"/>
            <a:ext cx="568960" cy="2024879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495805"/>
            <a:ext cx="568960" cy="2539235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571901"/>
            <a:ext cx="568960" cy="3463139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1864460"/>
            <a:ext cx="568960" cy="4170580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928689"/>
            <a:ext cx="568960" cy="5106351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Personal Finance Plan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Family budget template ·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6 · Personal Finance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Home &amp; EMI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Food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Savings &amp; SIP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Education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Lifestyle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827520" y="4904527"/>
            <a:ext cx="568960" cy="1130513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7640320" y="4003811"/>
            <a:ext cx="568960" cy="2031229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8453120" y="3207941"/>
            <a:ext cx="568960" cy="2827099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265920" y="2620493"/>
            <a:ext cx="568960" cy="3414547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0078720" y="2180664"/>
            <a:ext cx="568960" cy="3854376"/>
          </a:xfrm>
          <a:prstGeom prst="roundRect">
            <a:avLst>
              <a:gd name="adj" fmla="val 1004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891520" y="1276615"/>
            <a:ext cx="568960" cy="4758425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 flipV="1">
            <a:off x="7112000" y="376047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V="1">
            <a:off x="7924800" y="300609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V="1">
            <a:off x="8737600" y="225171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550400" y="149733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363200" y="742950"/>
            <a:ext cx="812800" cy="75438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6" name="Oval 15"/>
          <p:cNvSpPr/>
          <p:nvPr/>
        </p:nvSpPr>
        <p:spPr>
          <a:xfrm>
            <a:off x="7045325" y="44481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858125" y="369379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670925" y="293941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483725" y="218503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296525" y="143065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109325" y="676275"/>
            <a:ext cx="133350" cy="1333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461760" y="6035040"/>
            <a:ext cx="536448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533400" y="5334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0"/>
            <a:ext cx="50292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Startup Financial Plan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Pixelwise Studio · FY 2026–28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Module 7 · Startup Financial Plan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5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053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3390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1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3390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8195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210550" y="2038350"/>
            <a:ext cx="329565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10550" y="3467100"/>
            <a:ext cx="321945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5600700"/>
            <a:ext cx="1102995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6838569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48219" y="1752600"/>
            <a:ext cx="3810381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28650" y="1657350"/>
          <a:ext cx="5073777" cy="42291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64224" y="18478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49974" y="17526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92974" y="17907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Salaries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64224" y="26670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49974" y="25717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92974" y="26098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Tools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4224" y="34861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49974" y="33909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92974" y="34290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Marketing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64224" y="43053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49974" y="42100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92974" y="424815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Office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64224" y="5124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49974" y="5029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92974" y="5067300"/>
            <a:ext cx="3770376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Reserve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28650" y="1657350"/>
          <a:ext cx="1102995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57487"/>
                <a:gridCol w="2757487"/>
                <a:gridCol w="2757487"/>
                <a:gridCol w="2757489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28650" y="5562600"/>
            <a:ext cx="110299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8650" y="16573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8650" y="25222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8650" y="303530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8650" y="390017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8650" y="4413250"/>
            <a:ext cx="3308985" cy="82677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" y="5278120"/>
            <a:ext cx="3308985" cy="4749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8635" y="1657350"/>
          <a:ext cx="7339965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28650" y="5886450"/>
            <a:ext cx="110299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86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536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9420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409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090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090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59750" y="1870710"/>
            <a:ext cx="3498850" cy="3810000"/>
          </a:xfrm>
          <a:prstGeom prst="roundRect">
            <a:avLst>
              <a:gd name="adj" fmla="val 5989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50646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26450" y="2956560"/>
            <a:ext cx="296545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26450" y="3718560"/>
            <a:ext cx="296545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2865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MODULE 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714500"/>
            <a:ext cx="88239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●"/>
            </a:pPr>
            <a:r>
              <a:rPr sz="27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670">
  <a:themeElements>
    <a:clrScheme name="Morphiq finance-670">
      <a:dk1>
        <a:srgbClr val="F4F1EA"/>
      </a:dk1>
      <a:lt1>
        <a:srgbClr val="0D1B2A"/>
      </a:lt1>
      <a:dk2>
        <a:srgbClr val="A9B4C2"/>
      </a:dk2>
      <a:lt2>
        <a:srgbClr val="1B2A3D"/>
      </a:lt2>
      <a:accent1>
        <a:srgbClr val="FF6B6B"/>
      </a:accent1>
      <a:accent2>
        <a:srgbClr val="FFD166"/>
      </a:accent2>
      <a:accent3>
        <a:srgbClr val="4ECDC4"/>
      </a:accent3>
      <a:accent4>
        <a:srgbClr val="8D99AE"/>
      </a:accent4>
      <a:accent5>
        <a:srgbClr val="392936"/>
      </a:accent5>
      <a:accent6>
        <a:srgbClr val="323D49"/>
      </a:accent6>
      <a:hlink>
        <a:srgbClr val="FF6B6B"/>
      </a:hlink>
      <a:folHlink>
        <a:srgbClr val="FFD166"/>
      </a:folHlink>
    </a:clrScheme>
    <a:fontScheme name="Morphiq finance-670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Finance Masterclass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