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10.2</c:v>
                </c:pt>
                <c:pt idx="1">
                  <c:v>11.4</c:v>
                </c:pt>
                <c:pt idx="2">
                  <c:v>12.1</c:v>
                </c:pt>
                <c:pt idx="3">
                  <c:v>14.3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8.9</c:v>
                </c:pt>
                <c:pt idx="1">
                  <c:v>9.6</c:v>
                </c:pt>
                <c:pt idx="2">
                  <c:v>10.4</c:v>
                </c:pt>
                <c:pt idx="3">
                  <c:v>11.8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Retail</c:v>
                </c:pt>
                <c:pt idx="1">
                  <c:v>Wholesale</c:v>
                </c:pt>
                <c:pt idx="2">
                  <c:v>Online</c:v>
                </c:pt>
                <c:pt idx="3">
                  <c:v>Exports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28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Satisfaction score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Mar</c:v>
                </c:pt>
                <c:pt idx="2">
                  <c:v>May</c:v>
                </c:pt>
                <c:pt idx="3">
                  <c:v>Jul</c:v>
                </c:pt>
                <c:pt idx="4">
                  <c:v>Sep</c:v>
                </c:pt>
                <c:pt idx="5">
                  <c:v>Nov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4.1</c:v>
                </c:pt>
                <c:pt idx="1">
                  <c:v>4.2</c:v>
                </c:pt>
                <c:pt idx="2">
                  <c:v>4.3</c:v>
                </c:pt>
                <c:pt idx="3">
                  <c:v>4.4</c:v>
                </c:pt>
                <c:pt idx="4">
                  <c:v>4.5</c:v>
                </c:pt>
                <c:pt idx="5">
                  <c:v>4.6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BUSINESS REVIEW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2465070"/>
            <a:ext cx="853440" cy="55245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052320" y="2031100"/>
            <a:ext cx="853440" cy="986420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799840" y="1678673"/>
            <a:ext cx="853440" cy="133884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547360" y="1602684"/>
            <a:ext cx="853440" cy="1414836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294880" y="1370289"/>
            <a:ext cx="853440" cy="1647231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9042400" y="944325"/>
            <a:ext cx="853440" cy="2073195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0789920" y="758733"/>
            <a:ext cx="853440" cy="2258787"/>
          </a:xfrm>
          <a:prstGeom prst="rect">
            <a:avLst/>
          </a:prstGeom>
          <a:solidFill>
            <a:schemeClr val="accent2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 flipV="1">
            <a:off x="731520" y="1897750"/>
            <a:ext cx="1747520" cy="433970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2479040" y="1545323"/>
            <a:ext cx="1747520" cy="352427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4226560" y="1469334"/>
            <a:ext cx="1747520" cy="75989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5974080" y="1236939"/>
            <a:ext cx="1747520" cy="232395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7721600" y="810975"/>
            <a:ext cx="1747520" cy="425964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cxnSp>
        <p:nvCxnSpPr>
          <p:cNvPr id="17" name="Connector 16"/>
          <p:cNvCxnSpPr/>
          <p:nvPr/>
        </p:nvCxnSpPr>
        <p:spPr>
          <a:xfrm flipV="1">
            <a:off x="9469120" y="625383"/>
            <a:ext cx="1747520" cy="185592"/>
          </a:xfrm>
          <a:prstGeom prst="line">
            <a:avLst/>
          </a:prstGeom>
          <a:ln w="63500">
            <a:solidFill>
              <a:schemeClr val="accent1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55320" y="225552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402840" y="182155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150360" y="146912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897880" y="1393134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645400" y="1160739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392920" y="734775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140440" y="549183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487680" y="3017520"/>
            <a:ext cx="11216640" cy="0"/>
          </a:xfrm>
          <a:prstGeom prst="line">
            <a:avLst/>
          </a:prstGeom>
          <a:ln w="25400">
            <a:solidFill>
              <a:schemeClr val="tx2"/>
            </a:solidFill>
          </a:ln>
        </p:spPr>
      </p:cxnSp>
      <p:sp>
        <p:nvSpPr>
          <p:cNvPr id="26" name="Isosceles Triangle 25"/>
          <p:cNvSpPr/>
          <p:nvPr/>
        </p:nvSpPr>
        <p:spPr>
          <a:xfrm>
            <a:off x="11102340" y="206283"/>
            <a:ext cx="228600" cy="24765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334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60960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Strategy &amp; Finance   ·   FY 2025–26   ·   Leadership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5450" b="1" i="0">
                <a:solidFill>
                  <a:schemeClr val="tx1"/>
                </a:solidFill>
                <a:latin typeface="+mj-lt"/>
              </a:rPr>
              <a:t>Annual Business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Northwind Supplies · FY 2025–26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4483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Highlights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0300" y="1657350"/>
            <a:ext cx="54483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Performance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54483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Operations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0300" y="3981450"/>
            <a:ext cx="54483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Outlook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₹48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revenue, up 18% year on year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2,140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active business customers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on-time 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All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Highlights of the period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record year, built on repeat customers and faster delivery.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Executive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Growth was strongest in the second half as new contracts came online.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by quarter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850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Retail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850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Wholesale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850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Online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850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Exports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Revenue mix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870710"/>
            <a:ext cx="35306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Efficiency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Automate reporting and cut month-end close to five days.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30700" y="1870710"/>
            <a:ext cx="35306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complaint resolution under 48 hours.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8000" y="1870710"/>
            <a:ext cx="35306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Launch a manager development programme.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Operational priorities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3"/>
                </a:solidFill>
                <a:latin typeface="+mj-lt"/>
              </a:rPr>
              <a:t>4.6/5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average rating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62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net promoter score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-18%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fewer complaints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Customer satisfaction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customer base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delivery record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657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Manual processes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Thin bench in sales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3400" y="3943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New regions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Digital self-service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943350"/>
            <a:ext cx="5486400" cy="2133600"/>
          </a:xfrm>
          <a:prstGeom prst="roundRect">
            <a:avLst>
              <a:gd name="adj" fmla="val 9821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tx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 competition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input costs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we stand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Systems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ERP go-live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Markets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Enter two new regions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Launch premium tier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Double partner network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Plan for next year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33400" y="1657350"/>
            <a:ext cx="53911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year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₹48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2,140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94% on-time delivery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67450" y="1657350"/>
            <a:ext cx="539115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Next year target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Revenue ₹58 Cr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2,700 customers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97% on-time delivery</a:t>
            </a:r>
          </a:p>
        </p:txBody>
      </p:sp>
      <p:sp>
        <p:nvSpPr>
          <p:cNvPr id="14" name="Oval 13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Targets vs this year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33400" y="12954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Decisions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regional expansion budget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Confirm hiring plan for sales and support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Agree on the new pricing structure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Nominate owners for each priority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Strategy &amp; 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Discussion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— questions and decisions.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business-182">
  <a:themeElements>
    <a:clrScheme name="Morphiq business-182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business-182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Business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