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This year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10.2</c:v>
                </c:pt>
                <c:pt idx="1">
                  <c:v>11.4</c:v>
                </c:pt>
                <c:pt idx="2">
                  <c:v>12.1</c:v>
                </c:pt>
                <c:pt idx="3">
                  <c:v>14.3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Last year</c:v>
                </c:pt>
              </c:strCache>
            </c:strRef>
          </c:tx>
          <c:spPr>
            <a:solidFill>
              <a:schemeClr val="accent2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8.9</c:v>
                </c:pt>
                <c:pt idx="1">
                  <c:v>9.6</c:v>
                </c:pt>
                <c:pt idx="2">
                  <c:v>10.4</c:v>
                </c:pt>
                <c:pt idx="3">
                  <c:v>11.8</c:v>
                </c:pt>
              </c:numCache>
            </c:numRef>
          </c:val>
        </c:ser>
        <c:gapWidth val="80"/>
        <c:overlap val="-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legend>
      <c:legendPos val="b"/>
      <c:overlay val="0"/>
      <c:txPr>
        <a:bodyPr/>
        <a:lstStyle/>
        <a:p>
          <a:pPr>
            <a:defRPr sz="1100">
              <a:solidFill>
                <a:schemeClr val="tx1"/>
              </a:solidFill>
            </a:defRPr>
          </a:pPr>
        </a:p>
      </c:txPr>
    </c:legend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Sheet1!$A$2:$A$5</c:f>
              <c:strCache>
                <c:ptCount val="4"/>
                <c:pt idx="0">
                  <c:v>Retail</c:v>
                </c:pt>
                <c:pt idx="1">
                  <c:v>Wholesale</c:v>
                </c:pt>
                <c:pt idx="2">
                  <c:v>Online</c:v>
                </c:pt>
                <c:pt idx="3">
                  <c:v>Exports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42</c:v>
                </c:pt>
                <c:pt idx="1">
                  <c:v>28</c:v>
                </c:pt>
                <c:pt idx="2">
                  <c:v>18</c:v>
                </c:pt>
                <c:pt idx="3">
                  <c:v>12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tx1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Satisfaction score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Jan</c:v>
                </c:pt>
                <c:pt idx="1">
                  <c:v>Mar</c:v>
                </c:pt>
                <c:pt idx="2">
                  <c:v>May</c:v>
                </c:pt>
                <c:pt idx="3">
                  <c:v>Jul</c:v>
                </c:pt>
                <c:pt idx="4">
                  <c:v>Sep</c:v>
                </c:pt>
                <c:pt idx="5">
                  <c:v>Nov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4.1</c:v>
                </c:pt>
                <c:pt idx="1">
                  <c:v>4.2</c:v>
                </c:pt>
                <c:pt idx="2">
                  <c:v>4.3</c:v>
                </c:pt>
                <c:pt idx="3">
                  <c:v>4.4</c:v>
                </c:pt>
                <c:pt idx="4">
                  <c:v>4.5</c:v>
                </c:pt>
                <c:pt idx="5">
                  <c:v>4.6</c:v>
                </c:pt>
              </c:numCache>
            </c:numRef>
          </c:val>
          <c:smooth val="0"/>
        </c:ser>
        <c:dLbls>
          <c:numFmt formatCode="0.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.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0287000" y="5524500"/>
            <a:ext cx="38100" cy="3810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0287000" y="5734050"/>
            <a:ext cx="48578" cy="4857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10287000" y="594360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4"/>
          <p:cNvSpPr/>
          <p:nvPr/>
        </p:nvSpPr>
        <p:spPr>
          <a:xfrm>
            <a:off x="10287000" y="615315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5"/>
          <p:cNvSpPr/>
          <p:nvPr/>
        </p:nvSpPr>
        <p:spPr>
          <a:xfrm>
            <a:off x="10287000" y="63627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6"/>
          <p:cNvSpPr/>
          <p:nvPr/>
        </p:nvSpPr>
        <p:spPr>
          <a:xfrm>
            <a:off x="10287000" y="65722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7"/>
          <p:cNvSpPr/>
          <p:nvPr/>
        </p:nvSpPr>
        <p:spPr>
          <a:xfrm>
            <a:off x="10496550" y="5524500"/>
            <a:ext cx="48578" cy="4857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8"/>
          <p:cNvSpPr/>
          <p:nvPr/>
        </p:nvSpPr>
        <p:spPr>
          <a:xfrm>
            <a:off x="10496550" y="573405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9"/>
          <p:cNvSpPr/>
          <p:nvPr/>
        </p:nvSpPr>
        <p:spPr>
          <a:xfrm>
            <a:off x="10496550" y="594360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"/>
          <p:cNvSpPr/>
          <p:nvPr/>
        </p:nvSpPr>
        <p:spPr>
          <a:xfrm>
            <a:off x="10496550" y="615315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"/>
          <p:cNvSpPr/>
          <p:nvPr/>
        </p:nvSpPr>
        <p:spPr>
          <a:xfrm>
            <a:off x="10496550" y="63627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2"/>
          <p:cNvSpPr/>
          <p:nvPr/>
        </p:nvSpPr>
        <p:spPr>
          <a:xfrm>
            <a:off x="10496550" y="65722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3"/>
          <p:cNvSpPr/>
          <p:nvPr/>
        </p:nvSpPr>
        <p:spPr>
          <a:xfrm>
            <a:off x="10706100" y="552450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4"/>
          <p:cNvSpPr/>
          <p:nvPr/>
        </p:nvSpPr>
        <p:spPr>
          <a:xfrm>
            <a:off x="10706100" y="573405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5"/>
          <p:cNvSpPr/>
          <p:nvPr/>
        </p:nvSpPr>
        <p:spPr>
          <a:xfrm>
            <a:off x="10706100" y="59436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6"/>
          <p:cNvSpPr/>
          <p:nvPr/>
        </p:nvSpPr>
        <p:spPr>
          <a:xfrm>
            <a:off x="10706100" y="61531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7"/>
          <p:cNvSpPr/>
          <p:nvPr/>
        </p:nvSpPr>
        <p:spPr>
          <a:xfrm>
            <a:off x="10706100" y="63627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8"/>
          <p:cNvSpPr/>
          <p:nvPr/>
        </p:nvSpPr>
        <p:spPr>
          <a:xfrm>
            <a:off x="10706100" y="65722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9"/>
          <p:cNvSpPr/>
          <p:nvPr/>
        </p:nvSpPr>
        <p:spPr>
          <a:xfrm>
            <a:off x="10915650" y="552450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20"/>
          <p:cNvSpPr/>
          <p:nvPr/>
        </p:nvSpPr>
        <p:spPr>
          <a:xfrm>
            <a:off x="10915650" y="573405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21"/>
          <p:cNvSpPr/>
          <p:nvPr/>
        </p:nvSpPr>
        <p:spPr>
          <a:xfrm>
            <a:off x="10915650" y="59436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22"/>
          <p:cNvSpPr/>
          <p:nvPr/>
        </p:nvSpPr>
        <p:spPr>
          <a:xfrm>
            <a:off x="10915650" y="61531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23"/>
          <p:cNvSpPr/>
          <p:nvPr/>
        </p:nvSpPr>
        <p:spPr>
          <a:xfrm>
            <a:off x="10915650" y="63627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24"/>
          <p:cNvSpPr/>
          <p:nvPr/>
        </p:nvSpPr>
        <p:spPr>
          <a:xfrm>
            <a:off x="10915650" y="65722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Oval 25"/>
          <p:cNvSpPr/>
          <p:nvPr/>
        </p:nvSpPr>
        <p:spPr>
          <a:xfrm>
            <a:off x="11125200" y="55245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6" name="Oval 26"/>
          <p:cNvSpPr/>
          <p:nvPr/>
        </p:nvSpPr>
        <p:spPr>
          <a:xfrm>
            <a:off x="11125200" y="57340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7" name="Oval 27"/>
          <p:cNvSpPr/>
          <p:nvPr/>
        </p:nvSpPr>
        <p:spPr>
          <a:xfrm>
            <a:off x="11125200" y="59436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8" name="Oval 28"/>
          <p:cNvSpPr/>
          <p:nvPr/>
        </p:nvSpPr>
        <p:spPr>
          <a:xfrm>
            <a:off x="11125200" y="61531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9" name="Oval 29"/>
          <p:cNvSpPr/>
          <p:nvPr/>
        </p:nvSpPr>
        <p:spPr>
          <a:xfrm>
            <a:off x="11125200" y="63627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0" name="Oval 30"/>
          <p:cNvSpPr/>
          <p:nvPr/>
        </p:nvSpPr>
        <p:spPr>
          <a:xfrm>
            <a:off x="11125200" y="65722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1" name="Oval 31"/>
          <p:cNvSpPr/>
          <p:nvPr/>
        </p:nvSpPr>
        <p:spPr>
          <a:xfrm>
            <a:off x="11334750" y="55245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2" name="Oval 32"/>
          <p:cNvSpPr/>
          <p:nvPr/>
        </p:nvSpPr>
        <p:spPr>
          <a:xfrm>
            <a:off x="11334750" y="57340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3" name="Oval 33"/>
          <p:cNvSpPr/>
          <p:nvPr/>
        </p:nvSpPr>
        <p:spPr>
          <a:xfrm>
            <a:off x="11334750" y="59436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4" name="Oval 34"/>
          <p:cNvSpPr/>
          <p:nvPr/>
        </p:nvSpPr>
        <p:spPr>
          <a:xfrm>
            <a:off x="11334750" y="61531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5" name="Oval 35"/>
          <p:cNvSpPr/>
          <p:nvPr/>
        </p:nvSpPr>
        <p:spPr>
          <a:xfrm>
            <a:off x="11334750" y="636270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6" name="Oval 36"/>
          <p:cNvSpPr/>
          <p:nvPr/>
        </p:nvSpPr>
        <p:spPr>
          <a:xfrm>
            <a:off x="11334750" y="657225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7" name="Oval 37"/>
          <p:cNvSpPr/>
          <p:nvPr/>
        </p:nvSpPr>
        <p:spPr>
          <a:xfrm>
            <a:off x="11544300" y="55245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8" name="Oval 38"/>
          <p:cNvSpPr/>
          <p:nvPr/>
        </p:nvSpPr>
        <p:spPr>
          <a:xfrm>
            <a:off x="11544300" y="57340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9" name="Oval 39"/>
          <p:cNvSpPr/>
          <p:nvPr/>
        </p:nvSpPr>
        <p:spPr>
          <a:xfrm>
            <a:off x="11544300" y="59436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0" name="Oval 40"/>
          <p:cNvSpPr/>
          <p:nvPr/>
        </p:nvSpPr>
        <p:spPr>
          <a:xfrm>
            <a:off x="11544300" y="61531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1" name="Oval 41"/>
          <p:cNvSpPr/>
          <p:nvPr/>
        </p:nvSpPr>
        <p:spPr>
          <a:xfrm>
            <a:off x="11544300" y="636270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2" name="Oval 42"/>
          <p:cNvSpPr/>
          <p:nvPr/>
        </p:nvSpPr>
        <p:spPr>
          <a:xfrm>
            <a:off x="11544300" y="657225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3" name="Oval 43"/>
          <p:cNvSpPr/>
          <p:nvPr/>
        </p:nvSpPr>
        <p:spPr>
          <a:xfrm>
            <a:off x="11753850" y="55245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4" name="Oval 44"/>
          <p:cNvSpPr/>
          <p:nvPr/>
        </p:nvSpPr>
        <p:spPr>
          <a:xfrm>
            <a:off x="11753850" y="57340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5" name="Oval 45"/>
          <p:cNvSpPr/>
          <p:nvPr/>
        </p:nvSpPr>
        <p:spPr>
          <a:xfrm>
            <a:off x="11753850" y="594360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6" name="Oval 46"/>
          <p:cNvSpPr/>
          <p:nvPr/>
        </p:nvSpPr>
        <p:spPr>
          <a:xfrm>
            <a:off x="11753850" y="615315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7" name="Oval 47"/>
          <p:cNvSpPr/>
          <p:nvPr/>
        </p:nvSpPr>
        <p:spPr>
          <a:xfrm>
            <a:off x="11753850" y="636270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8" name="Oval 48"/>
          <p:cNvSpPr/>
          <p:nvPr/>
        </p:nvSpPr>
        <p:spPr>
          <a:xfrm>
            <a:off x="11753850" y="6572250"/>
            <a:ext cx="163830" cy="16383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9" name="Oval 49"/>
          <p:cNvSpPr/>
          <p:nvPr/>
        </p:nvSpPr>
        <p:spPr>
          <a:xfrm>
            <a:off x="11963400" y="55245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0" name="Oval 50"/>
          <p:cNvSpPr/>
          <p:nvPr/>
        </p:nvSpPr>
        <p:spPr>
          <a:xfrm>
            <a:off x="11963400" y="57340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1" name="Oval 51"/>
          <p:cNvSpPr/>
          <p:nvPr/>
        </p:nvSpPr>
        <p:spPr>
          <a:xfrm>
            <a:off x="11963400" y="594360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2" name="Oval 52"/>
          <p:cNvSpPr/>
          <p:nvPr/>
        </p:nvSpPr>
        <p:spPr>
          <a:xfrm>
            <a:off x="11963400" y="615315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3" name="Oval 53"/>
          <p:cNvSpPr/>
          <p:nvPr/>
        </p:nvSpPr>
        <p:spPr>
          <a:xfrm>
            <a:off x="11963400" y="6362700"/>
            <a:ext cx="163830" cy="16383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4" name="Oval 54"/>
          <p:cNvSpPr/>
          <p:nvPr/>
        </p:nvSpPr>
        <p:spPr>
          <a:xfrm>
            <a:off x="11963400" y="6572250"/>
            <a:ext cx="174308" cy="17430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5" name="Slide number"/>
          <p:cNvSpPr txBox="1"/>
          <p:nvPr/>
        </p:nvSpPr>
        <p:spPr>
          <a:xfrm>
            <a:off x="609600" y="62865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56" name="TextBox 56"/>
          <p:cNvSpPr txBox="1"/>
          <p:nvPr/>
        </p:nvSpPr>
        <p:spPr>
          <a:xfrm>
            <a:off x="11430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ANNUAL BUSINESS REVIEW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33550"/>
            <a:ext cx="109728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0287000" y="5524500"/>
            <a:ext cx="38100" cy="3810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0287000" y="5734050"/>
            <a:ext cx="48578" cy="4857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10287000" y="594360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4"/>
          <p:cNvSpPr/>
          <p:nvPr/>
        </p:nvSpPr>
        <p:spPr>
          <a:xfrm>
            <a:off x="10287000" y="615315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5"/>
          <p:cNvSpPr/>
          <p:nvPr/>
        </p:nvSpPr>
        <p:spPr>
          <a:xfrm>
            <a:off x="10287000" y="63627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6"/>
          <p:cNvSpPr/>
          <p:nvPr/>
        </p:nvSpPr>
        <p:spPr>
          <a:xfrm>
            <a:off x="10287000" y="65722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7"/>
          <p:cNvSpPr/>
          <p:nvPr/>
        </p:nvSpPr>
        <p:spPr>
          <a:xfrm>
            <a:off x="10496550" y="5524500"/>
            <a:ext cx="48578" cy="4857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8"/>
          <p:cNvSpPr/>
          <p:nvPr/>
        </p:nvSpPr>
        <p:spPr>
          <a:xfrm>
            <a:off x="10496550" y="573405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9"/>
          <p:cNvSpPr/>
          <p:nvPr/>
        </p:nvSpPr>
        <p:spPr>
          <a:xfrm>
            <a:off x="10496550" y="594360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"/>
          <p:cNvSpPr/>
          <p:nvPr/>
        </p:nvSpPr>
        <p:spPr>
          <a:xfrm>
            <a:off x="10496550" y="615315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"/>
          <p:cNvSpPr/>
          <p:nvPr/>
        </p:nvSpPr>
        <p:spPr>
          <a:xfrm>
            <a:off x="10496550" y="63627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2"/>
          <p:cNvSpPr/>
          <p:nvPr/>
        </p:nvSpPr>
        <p:spPr>
          <a:xfrm>
            <a:off x="10496550" y="65722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3"/>
          <p:cNvSpPr/>
          <p:nvPr/>
        </p:nvSpPr>
        <p:spPr>
          <a:xfrm>
            <a:off x="10706100" y="552450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4"/>
          <p:cNvSpPr/>
          <p:nvPr/>
        </p:nvSpPr>
        <p:spPr>
          <a:xfrm>
            <a:off x="10706100" y="573405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5"/>
          <p:cNvSpPr/>
          <p:nvPr/>
        </p:nvSpPr>
        <p:spPr>
          <a:xfrm>
            <a:off x="10706100" y="59436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6"/>
          <p:cNvSpPr/>
          <p:nvPr/>
        </p:nvSpPr>
        <p:spPr>
          <a:xfrm>
            <a:off x="10706100" y="61531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7"/>
          <p:cNvSpPr/>
          <p:nvPr/>
        </p:nvSpPr>
        <p:spPr>
          <a:xfrm>
            <a:off x="10706100" y="63627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8"/>
          <p:cNvSpPr/>
          <p:nvPr/>
        </p:nvSpPr>
        <p:spPr>
          <a:xfrm>
            <a:off x="10706100" y="65722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9"/>
          <p:cNvSpPr/>
          <p:nvPr/>
        </p:nvSpPr>
        <p:spPr>
          <a:xfrm>
            <a:off x="10915650" y="552450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20"/>
          <p:cNvSpPr/>
          <p:nvPr/>
        </p:nvSpPr>
        <p:spPr>
          <a:xfrm>
            <a:off x="10915650" y="573405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21"/>
          <p:cNvSpPr/>
          <p:nvPr/>
        </p:nvSpPr>
        <p:spPr>
          <a:xfrm>
            <a:off x="10915650" y="59436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22"/>
          <p:cNvSpPr/>
          <p:nvPr/>
        </p:nvSpPr>
        <p:spPr>
          <a:xfrm>
            <a:off x="10915650" y="61531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23"/>
          <p:cNvSpPr/>
          <p:nvPr/>
        </p:nvSpPr>
        <p:spPr>
          <a:xfrm>
            <a:off x="10915650" y="63627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24"/>
          <p:cNvSpPr/>
          <p:nvPr/>
        </p:nvSpPr>
        <p:spPr>
          <a:xfrm>
            <a:off x="10915650" y="65722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Oval 25"/>
          <p:cNvSpPr/>
          <p:nvPr/>
        </p:nvSpPr>
        <p:spPr>
          <a:xfrm>
            <a:off x="11125200" y="55245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6" name="Oval 26"/>
          <p:cNvSpPr/>
          <p:nvPr/>
        </p:nvSpPr>
        <p:spPr>
          <a:xfrm>
            <a:off x="11125200" y="57340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7" name="Oval 27"/>
          <p:cNvSpPr/>
          <p:nvPr/>
        </p:nvSpPr>
        <p:spPr>
          <a:xfrm>
            <a:off x="11125200" y="59436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8" name="Oval 28"/>
          <p:cNvSpPr/>
          <p:nvPr/>
        </p:nvSpPr>
        <p:spPr>
          <a:xfrm>
            <a:off x="11125200" y="61531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9" name="Oval 29"/>
          <p:cNvSpPr/>
          <p:nvPr/>
        </p:nvSpPr>
        <p:spPr>
          <a:xfrm>
            <a:off x="11125200" y="63627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0" name="Oval 30"/>
          <p:cNvSpPr/>
          <p:nvPr/>
        </p:nvSpPr>
        <p:spPr>
          <a:xfrm>
            <a:off x="11125200" y="65722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1" name="Oval 31"/>
          <p:cNvSpPr/>
          <p:nvPr/>
        </p:nvSpPr>
        <p:spPr>
          <a:xfrm>
            <a:off x="11334750" y="55245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2" name="Oval 32"/>
          <p:cNvSpPr/>
          <p:nvPr/>
        </p:nvSpPr>
        <p:spPr>
          <a:xfrm>
            <a:off x="11334750" y="57340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3" name="Oval 33"/>
          <p:cNvSpPr/>
          <p:nvPr/>
        </p:nvSpPr>
        <p:spPr>
          <a:xfrm>
            <a:off x="11334750" y="59436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4" name="Oval 34"/>
          <p:cNvSpPr/>
          <p:nvPr/>
        </p:nvSpPr>
        <p:spPr>
          <a:xfrm>
            <a:off x="11334750" y="61531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5" name="Oval 35"/>
          <p:cNvSpPr/>
          <p:nvPr/>
        </p:nvSpPr>
        <p:spPr>
          <a:xfrm>
            <a:off x="11334750" y="636270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6" name="Oval 36"/>
          <p:cNvSpPr/>
          <p:nvPr/>
        </p:nvSpPr>
        <p:spPr>
          <a:xfrm>
            <a:off x="11334750" y="657225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7" name="Oval 37"/>
          <p:cNvSpPr/>
          <p:nvPr/>
        </p:nvSpPr>
        <p:spPr>
          <a:xfrm>
            <a:off x="11544300" y="55245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8" name="Oval 38"/>
          <p:cNvSpPr/>
          <p:nvPr/>
        </p:nvSpPr>
        <p:spPr>
          <a:xfrm>
            <a:off x="11544300" y="57340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9" name="Oval 39"/>
          <p:cNvSpPr/>
          <p:nvPr/>
        </p:nvSpPr>
        <p:spPr>
          <a:xfrm>
            <a:off x="11544300" y="59436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0" name="Oval 40"/>
          <p:cNvSpPr/>
          <p:nvPr/>
        </p:nvSpPr>
        <p:spPr>
          <a:xfrm>
            <a:off x="11544300" y="61531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1" name="Oval 41"/>
          <p:cNvSpPr/>
          <p:nvPr/>
        </p:nvSpPr>
        <p:spPr>
          <a:xfrm>
            <a:off x="11544300" y="636270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2" name="Oval 42"/>
          <p:cNvSpPr/>
          <p:nvPr/>
        </p:nvSpPr>
        <p:spPr>
          <a:xfrm>
            <a:off x="11544300" y="657225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3" name="Oval 43"/>
          <p:cNvSpPr/>
          <p:nvPr/>
        </p:nvSpPr>
        <p:spPr>
          <a:xfrm>
            <a:off x="11753850" y="55245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4" name="Oval 44"/>
          <p:cNvSpPr/>
          <p:nvPr/>
        </p:nvSpPr>
        <p:spPr>
          <a:xfrm>
            <a:off x="11753850" y="57340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5" name="Oval 45"/>
          <p:cNvSpPr/>
          <p:nvPr/>
        </p:nvSpPr>
        <p:spPr>
          <a:xfrm>
            <a:off x="11753850" y="594360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6" name="Oval 46"/>
          <p:cNvSpPr/>
          <p:nvPr/>
        </p:nvSpPr>
        <p:spPr>
          <a:xfrm>
            <a:off x="11753850" y="615315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7" name="Oval 47"/>
          <p:cNvSpPr/>
          <p:nvPr/>
        </p:nvSpPr>
        <p:spPr>
          <a:xfrm>
            <a:off x="11753850" y="636270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8" name="Oval 48"/>
          <p:cNvSpPr/>
          <p:nvPr/>
        </p:nvSpPr>
        <p:spPr>
          <a:xfrm>
            <a:off x="11753850" y="6572250"/>
            <a:ext cx="163830" cy="16383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9" name="Oval 49"/>
          <p:cNvSpPr/>
          <p:nvPr/>
        </p:nvSpPr>
        <p:spPr>
          <a:xfrm>
            <a:off x="11963400" y="55245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0" name="Oval 50"/>
          <p:cNvSpPr/>
          <p:nvPr/>
        </p:nvSpPr>
        <p:spPr>
          <a:xfrm>
            <a:off x="11963400" y="57340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1" name="Oval 51"/>
          <p:cNvSpPr/>
          <p:nvPr/>
        </p:nvSpPr>
        <p:spPr>
          <a:xfrm>
            <a:off x="11963400" y="594360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2" name="Oval 52"/>
          <p:cNvSpPr/>
          <p:nvPr/>
        </p:nvSpPr>
        <p:spPr>
          <a:xfrm>
            <a:off x="11963400" y="615315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3" name="Oval 53"/>
          <p:cNvSpPr/>
          <p:nvPr/>
        </p:nvSpPr>
        <p:spPr>
          <a:xfrm>
            <a:off x="11963400" y="6362700"/>
            <a:ext cx="163830" cy="16383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4" name="Oval 54"/>
          <p:cNvSpPr/>
          <p:nvPr/>
        </p:nvSpPr>
        <p:spPr>
          <a:xfrm>
            <a:off x="11963400" y="6572250"/>
            <a:ext cx="174308" cy="17430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5" name="Slide number"/>
          <p:cNvSpPr txBox="1"/>
          <p:nvPr/>
        </p:nvSpPr>
        <p:spPr>
          <a:xfrm>
            <a:off x="609600" y="62865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56" name="TextBox 56"/>
          <p:cNvSpPr txBox="1"/>
          <p:nvPr/>
        </p:nvSpPr>
        <p:spPr>
          <a:xfrm>
            <a:off x="11430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ANNUAL BUSINESS REVIEW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0287000" y="5524500"/>
            <a:ext cx="38100" cy="3810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0287000" y="5734050"/>
            <a:ext cx="48578" cy="4857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10287000" y="594360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4"/>
          <p:cNvSpPr/>
          <p:nvPr/>
        </p:nvSpPr>
        <p:spPr>
          <a:xfrm>
            <a:off x="10287000" y="615315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5"/>
          <p:cNvSpPr/>
          <p:nvPr/>
        </p:nvSpPr>
        <p:spPr>
          <a:xfrm>
            <a:off x="10287000" y="63627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6"/>
          <p:cNvSpPr/>
          <p:nvPr/>
        </p:nvSpPr>
        <p:spPr>
          <a:xfrm>
            <a:off x="10287000" y="65722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7"/>
          <p:cNvSpPr/>
          <p:nvPr/>
        </p:nvSpPr>
        <p:spPr>
          <a:xfrm>
            <a:off x="10496550" y="5524500"/>
            <a:ext cx="48578" cy="4857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8"/>
          <p:cNvSpPr/>
          <p:nvPr/>
        </p:nvSpPr>
        <p:spPr>
          <a:xfrm>
            <a:off x="10496550" y="573405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9"/>
          <p:cNvSpPr/>
          <p:nvPr/>
        </p:nvSpPr>
        <p:spPr>
          <a:xfrm>
            <a:off x="10496550" y="594360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"/>
          <p:cNvSpPr/>
          <p:nvPr/>
        </p:nvSpPr>
        <p:spPr>
          <a:xfrm>
            <a:off x="10496550" y="615315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"/>
          <p:cNvSpPr/>
          <p:nvPr/>
        </p:nvSpPr>
        <p:spPr>
          <a:xfrm>
            <a:off x="10496550" y="63627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2"/>
          <p:cNvSpPr/>
          <p:nvPr/>
        </p:nvSpPr>
        <p:spPr>
          <a:xfrm>
            <a:off x="10496550" y="65722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3"/>
          <p:cNvSpPr/>
          <p:nvPr/>
        </p:nvSpPr>
        <p:spPr>
          <a:xfrm>
            <a:off x="10706100" y="552450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4"/>
          <p:cNvSpPr/>
          <p:nvPr/>
        </p:nvSpPr>
        <p:spPr>
          <a:xfrm>
            <a:off x="10706100" y="573405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5"/>
          <p:cNvSpPr/>
          <p:nvPr/>
        </p:nvSpPr>
        <p:spPr>
          <a:xfrm>
            <a:off x="10706100" y="59436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6"/>
          <p:cNvSpPr/>
          <p:nvPr/>
        </p:nvSpPr>
        <p:spPr>
          <a:xfrm>
            <a:off x="10706100" y="61531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7"/>
          <p:cNvSpPr/>
          <p:nvPr/>
        </p:nvSpPr>
        <p:spPr>
          <a:xfrm>
            <a:off x="10706100" y="63627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8"/>
          <p:cNvSpPr/>
          <p:nvPr/>
        </p:nvSpPr>
        <p:spPr>
          <a:xfrm>
            <a:off x="10706100" y="65722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9"/>
          <p:cNvSpPr/>
          <p:nvPr/>
        </p:nvSpPr>
        <p:spPr>
          <a:xfrm>
            <a:off x="10915650" y="552450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20"/>
          <p:cNvSpPr/>
          <p:nvPr/>
        </p:nvSpPr>
        <p:spPr>
          <a:xfrm>
            <a:off x="10915650" y="573405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21"/>
          <p:cNvSpPr/>
          <p:nvPr/>
        </p:nvSpPr>
        <p:spPr>
          <a:xfrm>
            <a:off x="10915650" y="59436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22"/>
          <p:cNvSpPr/>
          <p:nvPr/>
        </p:nvSpPr>
        <p:spPr>
          <a:xfrm>
            <a:off x="10915650" y="61531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23"/>
          <p:cNvSpPr/>
          <p:nvPr/>
        </p:nvSpPr>
        <p:spPr>
          <a:xfrm>
            <a:off x="10915650" y="63627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24"/>
          <p:cNvSpPr/>
          <p:nvPr/>
        </p:nvSpPr>
        <p:spPr>
          <a:xfrm>
            <a:off x="10915650" y="65722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Oval 25"/>
          <p:cNvSpPr/>
          <p:nvPr/>
        </p:nvSpPr>
        <p:spPr>
          <a:xfrm>
            <a:off x="11125200" y="55245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6" name="Oval 26"/>
          <p:cNvSpPr/>
          <p:nvPr/>
        </p:nvSpPr>
        <p:spPr>
          <a:xfrm>
            <a:off x="11125200" y="57340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7" name="Oval 27"/>
          <p:cNvSpPr/>
          <p:nvPr/>
        </p:nvSpPr>
        <p:spPr>
          <a:xfrm>
            <a:off x="11125200" y="59436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8" name="Oval 28"/>
          <p:cNvSpPr/>
          <p:nvPr/>
        </p:nvSpPr>
        <p:spPr>
          <a:xfrm>
            <a:off x="11125200" y="61531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9" name="Oval 29"/>
          <p:cNvSpPr/>
          <p:nvPr/>
        </p:nvSpPr>
        <p:spPr>
          <a:xfrm>
            <a:off x="11125200" y="63627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0" name="Oval 30"/>
          <p:cNvSpPr/>
          <p:nvPr/>
        </p:nvSpPr>
        <p:spPr>
          <a:xfrm>
            <a:off x="11125200" y="65722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1" name="Oval 31"/>
          <p:cNvSpPr/>
          <p:nvPr/>
        </p:nvSpPr>
        <p:spPr>
          <a:xfrm>
            <a:off x="11334750" y="55245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2" name="Oval 32"/>
          <p:cNvSpPr/>
          <p:nvPr/>
        </p:nvSpPr>
        <p:spPr>
          <a:xfrm>
            <a:off x="11334750" y="57340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3" name="Oval 33"/>
          <p:cNvSpPr/>
          <p:nvPr/>
        </p:nvSpPr>
        <p:spPr>
          <a:xfrm>
            <a:off x="11334750" y="59436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4" name="Oval 34"/>
          <p:cNvSpPr/>
          <p:nvPr/>
        </p:nvSpPr>
        <p:spPr>
          <a:xfrm>
            <a:off x="11334750" y="61531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5" name="Oval 35"/>
          <p:cNvSpPr/>
          <p:nvPr/>
        </p:nvSpPr>
        <p:spPr>
          <a:xfrm>
            <a:off x="11334750" y="636270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6" name="Oval 36"/>
          <p:cNvSpPr/>
          <p:nvPr/>
        </p:nvSpPr>
        <p:spPr>
          <a:xfrm>
            <a:off x="11334750" y="657225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7" name="Oval 37"/>
          <p:cNvSpPr/>
          <p:nvPr/>
        </p:nvSpPr>
        <p:spPr>
          <a:xfrm>
            <a:off x="11544300" y="55245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8" name="Oval 38"/>
          <p:cNvSpPr/>
          <p:nvPr/>
        </p:nvSpPr>
        <p:spPr>
          <a:xfrm>
            <a:off x="11544300" y="57340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9" name="Oval 39"/>
          <p:cNvSpPr/>
          <p:nvPr/>
        </p:nvSpPr>
        <p:spPr>
          <a:xfrm>
            <a:off x="11544300" y="59436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0" name="Oval 40"/>
          <p:cNvSpPr/>
          <p:nvPr/>
        </p:nvSpPr>
        <p:spPr>
          <a:xfrm>
            <a:off x="11544300" y="61531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1" name="Oval 41"/>
          <p:cNvSpPr/>
          <p:nvPr/>
        </p:nvSpPr>
        <p:spPr>
          <a:xfrm>
            <a:off x="11544300" y="636270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2" name="Oval 42"/>
          <p:cNvSpPr/>
          <p:nvPr/>
        </p:nvSpPr>
        <p:spPr>
          <a:xfrm>
            <a:off x="11544300" y="657225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3" name="Oval 43"/>
          <p:cNvSpPr/>
          <p:nvPr/>
        </p:nvSpPr>
        <p:spPr>
          <a:xfrm>
            <a:off x="11753850" y="55245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4" name="Oval 44"/>
          <p:cNvSpPr/>
          <p:nvPr/>
        </p:nvSpPr>
        <p:spPr>
          <a:xfrm>
            <a:off x="11753850" y="57340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5" name="Oval 45"/>
          <p:cNvSpPr/>
          <p:nvPr/>
        </p:nvSpPr>
        <p:spPr>
          <a:xfrm>
            <a:off x="11753850" y="594360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6" name="Oval 46"/>
          <p:cNvSpPr/>
          <p:nvPr/>
        </p:nvSpPr>
        <p:spPr>
          <a:xfrm>
            <a:off x="11753850" y="615315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7" name="Oval 47"/>
          <p:cNvSpPr/>
          <p:nvPr/>
        </p:nvSpPr>
        <p:spPr>
          <a:xfrm>
            <a:off x="11753850" y="636270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8" name="Oval 48"/>
          <p:cNvSpPr/>
          <p:nvPr/>
        </p:nvSpPr>
        <p:spPr>
          <a:xfrm>
            <a:off x="11753850" y="6572250"/>
            <a:ext cx="163830" cy="16383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9" name="Oval 49"/>
          <p:cNvSpPr/>
          <p:nvPr/>
        </p:nvSpPr>
        <p:spPr>
          <a:xfrm>
            <a:off x="11963400" y="55245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0" name="Oval 50"/>
          <p:cNvSpPr/>
          <p:nvPr/>
        </p:nvSpPr>
        <p:spPr>
          <a:xfrm>
            <a:off x="11963400" y="57340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1" name="Oval 51"/>
          <p:cNvSpPr/>
          <p:nvPr/>
        </p:nvSpPr>
        <p:spPr>
          <a:xfrm>
            <a:off x="11963400" y="594360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2" name="Oval 52"/>
          <p:cNvSpPr/>
          <p:nvPr/>
        </p:nvSpPr>
        <p:spPr>
          <a:xfrm>
            <a:off x="11963400" y="615315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3" name="Oval 53"/>
          <p:cNvSpPr/>
          <p:nvPr/>
        </p:nvSpPr>
        <p:spPr>
          <a:xfrm>
            <a:off x="11963400" y="6362700"/>
            <a:ext cx="163830" cy="16383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4" name="Oval 54"/>
          <p:cNvSpPr/>
          <p:nvPr/>
        </p:nvSpPr>
        <p:spPr>
          <a:xfrm>
            <a:off x="11963400" y="6572250"/>
            <a:ext cx="174308" cy="17430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5" name="Slide number"/>
          <p:cNvSpPr txBox="1"/>
          <p:nvPr/>
        </p:nvSpPr>
        <p:spPr>
          <a:xfrm>
            <a:off x="609600" y="62865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56" name="TextBox 56"/>
          <p:cNvSpPr txBox="1"/>
          <p:nvPr/>
        </p:nvSpPr>
        <p:spPr>
          <a:xfrm>
            <a:off x="11430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ANNUAL BUSINESS REVIEW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0287000" y="5524500"/>
            <a:ext cx="38100" cy="3810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0287000" y="5734050"/>
            <a:ext cx="48578" cy="4857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10287000" y="594360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4"/>
          <p:cNvSpPr/>
          <p:nvPr/>
        </p:nvSpPr>
        <p:spPr>
          <a:xfrm>
            <a:off x="10287000" y="615315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5"/>
          <p:cNvSpPr/>
          <p:nvPr/>
        </p:nvSpPr>
        <p:spPr>
          <a:xfrm>
            <a:off x="10287000" y="63627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6"/>
          <p:cNvSpPr/>
          <p:nvPr/>
        </p:nvSpPr>
        <p:spPr>
          <a:xfrm>
            <a:off x="10287000" y="65722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7"/>
          <p:cNvSpPr/>
          <p:nvPr/>
        </p:nvSpPr>
        <p:spPr>
          <a:xfrm>
            <a:off x="10496550" y="5524500"/>
            <a:ext cx="48578" cy="4857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8"/>
          <p:cNvSpPr/>
          <p:nvPr/>
        </p:nvSpPr>
        <p:spPr>
          <a:xfrm>
            <a:off x="10496550" y="573405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9"/>
          <p:cNvSpPr/>
          <p:nvPr/>
        </p:nvSpPr>
        <p:spPr>
          <a:xfrm>
            <a:off x="10496550" y="594360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"/>
          <p:cNvSpPr/>
          <p:nvPr/>
        </p:nvSpPr>
        <p:spPr>
          <a:xfrm>
            <a:off x="10496550" y="615315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"/>
          <p:cNvSpPr/>
          <p:nvPr/>
        </p:nvSpPr>
        <p:spPr>
          <a:xfrm>
            <a:off x="10496550" y="63627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2"/>
          <p:cNvSpPr/>
          <p:nvPr/>
        </p:nvSpPr>
        <p:spPr>
          <a:xfrm>
            <a:off x="10496550" y="65722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3"/>
          <p:cNvSpPr/>
          <p:nvPr/>
        </p:nvSpPr>
        <p:spPr>
          <a:xfrm>
            <a:off x="10706100" y="552450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4"/>
          <p:cNvSpPr/>
          <p:nvPr/>
        </p:nvSpPr>
        <p:spPr>
          <a:xfrm>
            <a:off x="10706100" y="573405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5"/>
          <p:cNvSpPr/>
          <p:nvPr/>
        </p:nvSpPr>
        <p:spPr>
          <a:xfrm>
            <a:off x="10706100" y="59436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6"/>
          <p:cNvSpPr/>
          <p:nvPr/>
        </p:nvSpPr>
        <p:spPr>
          <a:xfrm>
            <a:off x="10706100" y="61531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7"/>
          <p:cNvSpPr/>
          <p:nvPr/>
        </p:nvSpPr>
        <p:spPr>
          <a:xfrm>
            <a:off x="10706100" y="63627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8"/>
          <p:cNvSpPr/>
          <p:nvPr/>
        </p:nvSpPr>
        <p:spPr>
          <a:xfrm>
            <a:off x="10706100" y="65722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9"/>
          <p:cNvSpPr/>
          <p:nvPr/>
        </p:nvSpPr>
        <p:spPr>
          <a:xfrm>
            <a:off x="10915650" y="552450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20"/>
          <p:cNvSpPr/>
          <p:nvPr/>
        </p:nvSpPr>
        <p:spPr>
          <a:xfrm>
            <a:off x="10915650" y="573405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21"/>
          <p:cNvSpPr/>
          <p:nvPr/>
        </p:nvSpPr>
        <p:spPr>
          <a:xfrm>
            <a:off x="10915650" y="59436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22"/>
          <p:cNvSpPr/>
          <p:nvPr/>
        </p:nvSpPr>
        <p:spPr>
          <a:xfrm>
            <a:off x="10915650" y="61531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23"/>
          <p:cNvSpPr/>
          <p:nvPr/>
        </p:nvSpPr>
        <p:spPr>
          <a:xfrm>
            <a:off x="10915650" y="63627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24"/>
          <p:cNvSpPr/>
          <p:nvPr/>
        </p:nvSpPr>
        <p:spPr>
          <a:xfrm>
            <a:off x="10915650" y="65722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Oval 25"/>
          <p:cNvSpPr/>
          <p:nvPr/>
        </p:nvSpPr>
        <p:spPr>
          <a:xfrm>
            <a:off x="11125200" y="55245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6" name="Oval 26"/>
          <p:cNvSpPr/>
          <p:nvPr/>
        </p:nvSpPr>
        <p:spPr>
          <a:xfrm>
            <a:off x="11125200" y="57340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7" name="Oval 27"/>
          <p:cNvSpPr/>
          <p:nvPr/>
        </p:nvSpPr>
        <p:spPr>
          <a:xfrm>
            <a:off x="11125200" y="59436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8" name="Oval 28"/>
          <p:cNvSpPr/>
          <p:nvPr/>
        </p:nvSpPr>
        <p:spPr>
          <a:xfrm>
            <a:off x="11125200" y="61531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9" name="Oval 29"/>
          <p:cNvSpPr/>
          <p:nvPr/>
        </p:nvSpPr>
        <p:spPr>
          <a:xfrm>
            <a:off x="11125200" y="63627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0" name="Oval 30"/>
          <p:cNvSpPr/>
          <p:nvPr/>
        </p:nvSpPr>
        <p:spPr>
          <a:xfrm>
            <a:off x="11125200" y="65722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1" name="Oval 31"/>
          <p:cNvSpPr/>
          <p:nvPr/>
        </p:nvSpPr>
        <p:spPr>
          <a:xfrm>
            <a:off x="11334750" y="55245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2" name="Oval 32"/>
          <p:cNvSpPr/>
          <p:nvPr/>
        </p:nvSpPr>
        <p:spPr>
          <a:xfrm>
            <a:off x="11334750" y="57340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3" name="Oval 33"/>
          <p:cNvSpPr/>
          <p:nvPr/>
        </p:nvSpPr>
        <p:spPr>
          <a:xfrm>
            <a:off x="11334750" y="59436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4" name="Oval 34"/>
          <p:cNvSpPr/>
          <p:nvPr/>
        </p:nvSpPr>
        <p:spPr>
          <a:xfrm>
            <a:off x="11334750" y="61531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5" name="Oval 35"/>
          <p:cNvSpPr/>
          <p:nvPr/>
        </p:nvSpPr>
        <p:spPr>
          <a:xfrm>
            <a:off x="11334750" y="636270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6" name="Oval 36"/>
          <p:cNvSpPr/>
          <p:nvPr/>
        </p:nvSpPr>
        <p:spPr>
          <a:xfrm>
            <a:off x="11334750" y="657225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7" name="Oval 37"/>
          <p:cNvSpPr/>
          <p:nvPr/>
        </p:nvSpPr>
        <p:spPr>
          <a:xfrm>
            <a:off x="11544300" y="55245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8" name="Oval 38"/>
          <p:cNvSpPr/>
          <p:nvPr/>
        </p:nvSpPr>
        <p:spPr>
          <a:xfrm>
            <a:off x="11544300" y="57340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9" name="Oval 39"/>
          <p:cNvSpPr/>
          <p:nvPr/>
        </p:nvSpPr>
        <p:spPr>
          <a:xfrm>
            <a:off x="11544300" y="59436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0" name="Oval 40"/>
          <p:cNvSpPr/>
          <p:nvPr/>
        </p:nvSpPr>
        <p:spPr>
          <a:xfrm>
            <a:off x="11544300" y="61531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1" name="Oval 41"/>
          <p:cNvSpPr/>
          <p:nvPr/>
        </p:nvSpPr>
        <p:spPr>
          <a:xfrm>
            <a:off x="11544300" y="636270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2" name="Oval 42"/>
          <p:cNvSpPr/>
          <p:nvPr/>
        </p:nvSpPr>
        <p:spPr>
          <a:xfrm>
            <a:off x="11544300" y="657225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3" name="Oval 43"/>
          <p:cNvSpPr/>
          <p:nvPr/>
        </p:nvSpPr>
        <p:spPr>
          <a:xfrm>
            <a:off x="11753850" y="55245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4" name="Oval 44"/>
          <p:cNvSpPr/>
          <p:nvPr/>
        </p:nvSpPr>
        <p:spPr>
          <a:xfrm>
            <a:off x="11753850" y="57340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5" name="Oval 45"/>
          <p:cNvSpPr/>
          <p:nvPr/>
        </p:nvSpPr>
        <p:spPr>
          <a:xfrm>
            <a:off x="11753850" y="594360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6" name="Oval 46"/>
          <p:cNvSpPr/>
          <p:nvPr/>
        </p:nvSpPr>
        <p:spPr>
          <a:xfrm>
            <a:off x="11753850" y="615315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7" name="Oval 47"/>
          <p:cNvSpPr/>
          <p:nvPr/>
        </p:nvSpPr>
        <p:spPr>
          <a:xfrm>
            <a:off x="11753850" y="636270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8" name="Oval 48"/>
          <p:cNvSpPr/>
          <p:nvPr/>
        </p:nvSpPr>
        <p:spPr>
          <a:xfrm>
            <a:off x="11753850" y="6572250"/>
            <a:ext cx="163830" cy="16383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9" name="Oval 49"/>
          <p:cNvSpPr/>
          <p:nvPr/>
        </p:nvSpPr>
        <p:spPr>
          <a:xfrm>
            <a:off x="11963400" y="55245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0" name="Oval 50"/>
          <p:cNvSpPr/>
          <p:nvPr/>
        </p:nvSpPr>
        <p:spPr>
          <a:xfrm>
            <a:off x="11963400" y="57340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1" name="Oval 51"/>
          <p:cNvSpPr/>
          <p:nvPr/>
        </p:nvSpPr>
        <p:spPr>
          <a:xfrm>
            <a:off x="11963400" y="594360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2" name="Oval 52"/>
          <p:cNvSpPr/>
          <p:nvPr/>
        </p:nvSpPr>
        <p:spPr>
          <a:xfrm>
            <a:off x="11963400" y="615315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3" name="Oval 53"/>
          <p:cNvSpPr/>
          <p:nvPr/>
        </p:nvSpPr>
        <p:spPr>
          <a:xfrm>
            <a:off x="11963400" y="6362700"/>
            <a:ext cx="163830" cy="16383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4" name="Oval 54"/>
          <p:cNvSpPr/>
          <p:nvPr/>
        </p:nvSpPr>
        <p:spPr>
          <a:xfrm>
            <a:off x="11963400" y="6572250"/>
            <a:ext cx="174308" cy="17430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5" name="Slide number"/>
          <p:cNvSpPr txBox="1"/>
          <p:nvPr/>
        </p:nvSpPr>
        <p:spPr>
          <a:xfrm>
            <a:off x="609600" y="62865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56" name="TextBox 56"/>
          <p:cNvSpPr txBox="1"/>
          <p:nvPr/>
        </p:nvSpPr>
        <p:spPr>
          <a:xfrm>
            <a:off x="11430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ANNUAL BUSINESS REVIEW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339840" y="0"/>
            <a:ext cx="585216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6339840" y="0"/>
            <a:ext cx="3930614" cy="6858000"/>
          </a:xfrm>
          <a:custGeom>
            <a:avLst/>
            <a:gdLst/>
            <a:ahLst/>
            <a:cxnLst/>
            <a:rect l="l" t="t" r="r" b="b"/>
            <a:pathLst>
              <a:path w="3930614" h="6858000">
                <a:moveTo>
                  <a:pt x="0" y="6858000"/>
                </a:moveTo>
                <a:lnTo>
                  <a:pt x="501614" y="6858000"/>
                </a:lnTo>
                <a:lnTo>
                  <a:pt x="3930614" y="0"/>
                </a:lnTo>
                <a:lnTo>
                  <a:pt x="3429000" y="0"/>
                </a:lnTo>
                <a:close/>
              </a:path>
            </a:pathLst>
          </a:cu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7175863" y="0"/>
            <a:ext cx="3930614" cy="6858000"/>
          </a:xfrm>
          <a:custGeom>
            <a:avLst/>
            <a:gdLst/>
            <a:ahLst/>
            <a:cxnLst/>
            <a:rect l="l" t="t" r="r" b="b"/>
            <a:pathLst>
              <a:path w="3930614" h="6858000">
                <a:moveTo>
                  <a:pt x="0" y="6858000"/>
                </a:moveTo>
                <a:lnTo>
                  <a:pt x="501614" y="6858000"/>
                </a:lnTo>
                <a:lnTo>
                  <a:pt x="3930614" y="0"/>
                </a:lnTo>
                <a:lnTo>
                  <a:pt x="3429000" y="0"/>
                </a:lnTo>
                <a:close/>
              </a:path>
            </a:pathLst>
          </a:cu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8011886" y="0"/>
            <a:ext cx="3930613" cy="6858000"/>
          </a:xfrm>
          <a:custGeom>
            <a:avLst/>
            <a:gdLst/>
            <a:ahLst/>
            <a:cxnLst/>
            <a:rect l="l" t="t" r="r" b="b"/>
            <a:pathLst>
              <a:path w="3930613" h="6858000">
                <a:moveTo>
                  <a:pt x="0" y="6858000"/>
                </a:moveTo>
                <a:lnTo>
                  <a:pt x="501613" y="6858000"/>
                </a:lnTo>
                <a:lnTo>
                  <a:pt x="3930613" y="0"/>
                </a:lnTo>
                <a:lnTo>
                  <a:pt x="3429000" y="0"/>
                </a:lnTo>
                <a:close/>
              </a:path>
            </a:pathLst>
          </a:custGeom>
          <a:solidFill>
            <a:schemeClr val="accent3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7802880" y="1714500"/>
            <a:ext cx="2926080" cy="2926080"/>
          </a:xfrm>
          <a:prstGeom prst="ellipse">
            <a:avLst/>
          </a:prstGeom>
          <a:solidFill>
            <a:schemeClr val="bg1">
              <a:alpha val="1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09600" y="647700"/>
            <a:ext cx="438150" cy="76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09600" y="857250"/>
            <a:ext cx="499872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BUSINESS REVIEW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9600" y="5772150"/>
            <a:ext cx="16129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PREPARED BY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9600" y="5962650"/>
            <a:ext cx="16129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Strategy &amp; Finance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374900" y="5772150"/>
            <a:ext cx="16129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PERIOD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374900" y="5962650"/>
            <a:ext cx="16129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FY 2025–26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140200" y="5772150"/>
            <a:ext cx="16129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AUDIENCE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140200" y="5962650"/>
            <a:ext cx="16129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Leadership team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143000"/>
            <a:ext cx="5200650" cy="2857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900" b="1" i="0">
                <a:solidFill>
                  <a:schemeClr val="tx1"/>
                </a:solidFill>
                <a:latin typeface="+mj-lt"/>
              </a:rPr>
              <a:t>Annual Business Review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4191000"/>
            <a:ext cx="4754880" cy="8572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Northwind Supplies · FY 2025–26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609600" y="17335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62100" y="1733550"/>
            <a:ext cx="658368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Highlights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562100" y="24860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609600" y="24955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62100" y="2495550"/>
            <a:ext cx="658368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Performance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1562100" y="32480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1" name="TextBox 10"/>
          <p:cNvSpPr txBox="1"/>
          <p:nvPr/>
        </p:nvSpPr>
        <p:spPr>
          <a:xfrm>
            <a:off x="609600" y="32575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62100" y="3257550"/>
            <a:ext cx="658368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Operations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562100" y="40100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4" name="TextBox 13"/>
          <p:cNvSpPr txBox="1"/>
          <p:nvPr/>
        </p:nvSpPr>
        <p:spPr>
          <a:xfrm>
            <a:off x="609600" y="40195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562100" y="4019550"/>
            <a:ext cx="658368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Outlook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1562100" y="47720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7" name="Image placeholder (right-click &gt; Format Shape &gt; Picture fill)"/>
          <p:cNvSpPr/>
          <p:nvPr/>
        </p:nvSpPr>
        <p:spPr>
          <a:xfrm>
            <a:off x="8042148" y="1733550"/>
            <a:ext cx="3540252" cy="2933700"/>
          </a:xfrm>
          <a:prstGeom prst="roundRect">
            <a:avLst>
              <a:gd name="adj" fmla="val 259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9202674" y="29870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0025634" y="27432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137398" y="3566160"/>
            <a:ext cx="334975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609600" y="2114550"/>
            <a:ext cx="32766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₹48 Cr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3543300"/>
            <a:ext cx="32004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revenue, up 18% year on year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4267200" y="2019300"/>
            <a:ext cx="0" cy="2359914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4495800" y="2114550"/>
            <a:ext cx="32766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2,140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495800" y="3543300"/>
            <a:ext cx="32004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active business customers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7924800" y="2019300"/>
            <a:ext cx="0" cy="2359914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1" name="TextBox 10"/>
          <p:cNvSpPr txBox="1"/>
          <p:nvPr/>
        </p:nvSpPr>
        <p:spPr>
          <a:xfrm>
            <a:off x="8153400" y="2114550"/>
            <a:ext cx="32766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94%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53400" y="3543300"/>
            <a:ext cx="32004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on-time delivery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9600" y="5524500"/>
            <a:ext cx="109728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All figures are sample data.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Highlights of the period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09600" y="609600"/>
            <a:ext cx="95250" cy="5638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181100" y="990600"/>
            <a:ext cx="8778240" cy="41148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A record year, built on repeat customers and faster delivery.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81100" y="53911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Executive summary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05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Chart (sample data) - right-click &gt; Edit Data"/>
          <p:cNvGraphicFramePr>
            <a:graphicFrameLocks noGrp="1"/>
          </p:cNvGraphicFramePr>
          <p:nvPr/>
        </p:nvGraphicFramePr>
        <p:xfrm>
          <a:off x="609600" y="1733550"/>
          <a:ext cx="6803136" cy="39814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793736" y="1828800"/>
            <a:ext cx="3788664" cy="3695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Growth was strongest in the second half as new contracts came online.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5810250"/>
            <a:ext cx="109728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Revenue by quarter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06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Chart (sample data) - right-click &gt; Edit Data"/>
          <p:cNvGraphicFramePr>
            <a:graphicFrameLocks noGrp="1"/>
          </p:cNvGraphicFramePr>
          <p:nvPr/>
        </p:nvGraphicFramePr>
        <p:xfrm>
          <a:off x="609600" y="1733550"/>
          <a:ext cx="5047488" cy="40767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Rounded Rectangle 5"/>
          <p:cNvSpPr/>
          <p:nvPr/>
        </p:nvSpPr>
        <p:spPr>
          <a:xfrm>
            <a:off x="6315456" y="19240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01206" y="18288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42%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44206" y="1866900"/>
            <a:ext cx="3742944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Retail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315456" y="274320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601206" y="26479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28%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44206" y="2686050"/>
            <a:ext cx="3742944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Wholesale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315456" y="35623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601206" y="34671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18%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744206" y="3505200"/>
            <a:ext cx="3742944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Online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315456" y="438150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601206" y="42862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12%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744206" y="4324350"/>
            <a:ext cx="3742944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Exports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09600" y="5810250"/>
            <a:ext cx="109728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Revenue mix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07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09600" y="1733550"/>
          <a:ext cx="10972800" cy="314325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2743200"/>
                <a:gridCol w="2743200"/>
                <a:gridCol w="2743200"/>
                <a:gridCol w="27432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Segment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Revenue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Growth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Margin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Retail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₹20.2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+21%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24%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Wholesale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₹13.4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+15%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19%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Online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₹8.6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+12%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17%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Exports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₹5.8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+9%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14%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09600" y="50101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Sample data.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Segment performance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08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cxnSp>
        <p:nvCxnSpPr>
          <p:cNvPr id="5" name="Connector 4"/>
          <p:cNvCxnSpPr/>
          <p:nvPr/>
        </p:nvCxnSpPr>
        <p:spPr>
          <a:xfrm>
            <a:off x="609600" y="1893570"/>
            <a:ext cx="34798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6" name="Rounded Rectangle 5"/>
          <p:cNvSpPr/>
          <p:nvPr/>
        </p:nvSpPr>
        <p:spPr>
          <a:xfrm>
            <a:off x="609600" y="1969770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09600" y="19697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2712720"/>
            <a:ext cx="3479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Efficiency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3474720"/>
            <a:ext cx="34798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Automate reporting and cut month-end close to five days.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4356100" y="1893570"/>
            <a:ext cx="347980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11" name="Rounded Rectangle 10"/>
          <p:cNvSpPr/>
          <p:nvPr/>
        </p:nvSpPr>
        <p:spPr>
          <a:xfrm>
            <a:off x="4356100" y="1969770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356100" y="19697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56100" y="2712720"/>
            <a:ext cx="3479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Quality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56100" y="3474720"/>
            <a:ext cx="34798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Bring complaint resolution under 48 hours.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8102600" y="1893570"/>
            <a:ext cx="3479800" cy="0"/>
          </a:xfrm>
          <a:prstGeom prst="line">
            <a:avLst/>
          </a:prstGeom>
          <a:ln w="31750">
            <a:solidFill>
              <a:schemeClr val="accent3"/>
            </a:solidFill>
          </a:ln>
        </p:spPr>
      </p:cxnSp>
      <p:sp>
        <p:nvSpPr>
          <p:cNvPr id="16" name="Rounded Rectangle 15"/>
          <p:cNvSpPr/>
          <p:nvPr/>
        </p:nvSpPr>
        <p:spPr>
          <a:xfrm>
            <a:off x="8102600" y="1969770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102600" y="19697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102600" y="2712720"/>
            <a:ext cx="3479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People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102600" y="3474720"/>
            <a:ext cx="34798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Launch a manager development programme.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Operational priorities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09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609600" y="1733550"/>
            <a:ext cx="3291840" cy="79629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accent1"/>
                </a:solidFill>
                <a:latin typeface="+mj-lt"/>
              </a:rPr>
              <a:t>4.6/5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2567940"/>
            <a:ext cx="3291840" cy="45466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average rating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3060700"/>
            <a:ext cx="3291840" cy="79629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62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3895090"/>
            <a:ext cx="3291840" cy="45466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net promoter score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4387850"/>
            <a:ext cx="3291840" cy="79629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-18%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5222240"/>
            <a:ext cx="3291840" cy="45466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fewer complaints</a:t>
            </a:r>
          </a:p>
        </p:txBody>
      </p:sp>
      <p:graphicFrame>
        <p:nvGraphicFramePr>
          <p:cNvPr id="11" name="Chart (sample data) - right-click &gt; Edit Data"/>
          <p:cNvGraphicFramePr>
            <a:graphicFrameLocks noGrp="1"/>
          </p:cNvGraphicFramePr>
          <p:nvPr/>
        </p:nvGraphicFramePr>
        <p:xfrm>
          <a:off x="4282440" y="1733550"/>
          <a:ext cx="7299960" cy="39814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609600" y="5810250"/>
            <a:ext cx="109728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Customer satisfaction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10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609600" y="1733550"/>
            <a:ext cx="5410200" cy="2057400"/>
          </a:xfrm>
          <a:prstGeom prst="roundRect">
            <a:avLst>
              <a:gd name="adj" fmla="val 3703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19150" y="18859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bg1"/>
                </a:solidFill>
                <a:latin typeface="+mj-lt"/>
              </a:rPr>
              <a:t>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66850" y="1943100"/>
            <a:ext cx="43624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Strengths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66850" y="2286000"/>
            <a:ext cx="4362450" cy="1390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bg1"/>
                </a:solidFill>
                <a:latin typeface="+mn-lt"/>
              </a:rPr>
              <a:t>Loyal customer base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bg1"/>
                </a:solidFill>
                <a:latin typeface="+mn-lt"/>
              </a:rPr>
              <a:t>Strong delivery record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172200" y="1733550"/>
            <a:ext cx="5410200" cy="2057400"/>
          </a:xfrm>
          <a:prstGeom prst="roundRect">
            <a:avLst>
              <a:gd name="adj" fmla="val 3703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381750" y="18859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tx1"/>
                </a:solidFill>
                <a:latin typeface="+mj-lt"/>
              </a:rPr>
              <a:t>W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029450" y="1943100"/>
            <a:ext cx="43624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j-lt"/>
              </a:rPr>
              <a:t>Weaknesses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029450" y="2286000"/>
            <a:ext cx="4362450" cy="1390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Manual processes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Thin bench in sales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09600" y="3943350"/>
            <a:ext cx="5410200" cy="2057400"/>
          </a:xfrm>
          <a:prstGeom prst="roundRect">
            <a:avLst>
              <a:gd name="adj" fmla="val 3703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19150" y="40957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bg1"/>
                </a:solidFill>
                <a:latin typeface="+mj-lt"/>
              </a:rPr>
              <a:t>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66850" y="4152900"/>
            <a:ext cx="43624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Opportunities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66850" y="4495800"/>
            <a:ext cx="4362450" cy="1390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bg1"/>
                </a:solidFill>
                <a:latin typeface="+mn-lt"/>
              </a:rPr>
              <a:t>New regions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bg1"/>
                </a:solidFill>
                <a:latin typeface="+mn-lt"/>
              </a:rPr>
              <a:t>Digital self-service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172200" y="3943350"/>
            <a:ext cx="5410200" cy="2057400"/>
          </a:xfrm>
          <a:prstGeom prst="roundRect">
            <a:avLst>
              <a:gd name="adj" fmla="val 3703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381750" y="40957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tx1"/>
                </a:solidFill>
                <a:latin typeface="+mj-lt"/>
              </a:rPr>
              <a:t>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029450" y="4152900"/>
            <a:ext cx="43624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j-lt"/>
              </a:rPr>
              <a:t>Threats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029450" y="4495800"/>
            <a:ext cx="4362450" cy="1390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Price competition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Rising input costs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Where we stand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11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Pentagon 4"/>
          <p:cNvSpPr/>
          <p:nvPr/>
        </p:nvSpPr>
        <p:spPr>
          <a:xfrm>
            <a:off x="609600" y="1924050"/>
            <a:ext cx="2800350" cy="800100"/>
          </a:xfrm>
          <a:prstGeom prst="homePlat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19150" y="1924050"/>
            <a:ext cx="21717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Q1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2971800"/>
            <a:ext cx="25146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Systems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3562350"/>
            <a:ext cx="2514600" cy="23622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New ERP go-live</a:t>
            </a:r>
          </a:p>
        </p:txBody>
      </p:sp>
      <p:sp>
        <p:nvSpPr>
          <p:cNvPr id="9" name="Chevron 8"/>
          <p:cNvSpPr/>
          <p:nvPr/>
        </p:nvSpPr>
        <p:spPr>
          <a:xfrm>
            <a:off x="3352800" y="1924050"/>
            <a:ext cx="2800350" cy="800100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676650" y="1924050"/>
            <a:ext cx="21717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Q2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29000" y="2971800"/>
            <a:ext cx="25146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Markets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429000" y="3562350"/>
            <a:ext cx="2514600" cy="23622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Enter two new regions</a:t>
            </a:r>
          </a:p>
        </p:txBody>
      </p:sp>
      <p:sp>
        <p:nvSpPr>
          <p:cNvPr id="13" name="Chevron 12"/>
          <p:cNvSpPr/>
          <p:nvPr/>
        </p:nvSpPr>
        <p:spPr>
          <a:xfrm>
            <a:off x="6096000" y="1924050"/>
            <a:ext cx="2800350" cy="800100"/>
          </a:xfrm>
          <a:prstGeom prst="chevr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19850" y="1924050"/>
            <a:ext cx="21717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Q3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172200" y="2971800"/>
            <a:ext cx="25146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Products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172200" y="3562350"/>
            <a:ext cx="2514600" cy="23622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Launch premium tier</a:t>
            </a:r>
          </a:p>
        </p:txBody>
      </p:sp>
      <p:sp>
        <p:nvSpPr>
          <p:cNvPr id="17" name="Chevron 16"/>
          <p:cNvSpPr/>
          <p:nvPr/>
        </p:nvSpPr>
        <p:spPr>
          <a:xfrm>
            <a:off x="8839200" y="1924050"/>
            <a:ext cx="2800350" cy="800100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163050" y="1924050"/>
            <a:ext cx="21717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Q4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915400" y="2971800"/>
            <a:ext cx="25146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Scale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915400" y="3562350"/>
            <a:ext cx="2514600" cy="23622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Double partner network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Plan for next year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12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cxnSp>
        <p:nvCxnSpPr>
          <p:cNvPr id="5" name="Connector 4"/>
          <p:cNvCxnSpPr/>
          <p:nvPr/>
        </p:nvCxnSpPr>
        <p:spPr>
          <a:xfrm>
            <a:off x="609600" y="1733550"/>
            <a:ext cx="531495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876300" y="1981200"/>
            <a:ext cx="47815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This year</a:t>
            </a:r>
          </a:p>
        </p:txBody>
      </p:sp>
      <p:sp>
        <p:nvSpPr>
          <p:cNvPr id="7" name="Rectangle 6"/>
          <p:cNvSpPr/>
          <p:nvPr/>
        </p:nvSpPr>
        <p:spPr>
          <a:xfrm>
            <a:off x="876300" y="24574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76300" y="2686050"/>
            <a:ext cx="4781550" cy="30861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Revenue ₹48 Cr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2,140 customers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94% on-time delivery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6267450" y="1733550"/>
            <a:ext cx="531495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6534150" y="1981200"/>
            <a:ext cx="47815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Next year target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534150" y="24574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34150" y="2686050"/>
            <a:ext cx="4781550" cy="30861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Revenue ₹58 Cr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2,700 customers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97% on-time delivery</a:t>
            </a:r>
          </a:p>
        </p:txBody>
      </p:sp>
      <p:sp>
        <p:nvSpPr>
          <p:cNvPr id="13" name="Oval 12"/>
          <p:cNvSpPr/>
          <p:nvPr/>
        </p:nvSpPr>
        <p:spPr>
          <a:xfrm>
            <a:off x="5829300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829300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Targets vs this year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13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6" name="Image placeholder (right-click &gt; Format Shape &gt; Picture fill)"/>
          <p:cNvSpPr/>
          <p:nvPr/>
        </p:nvSpPr>
        <p:spPr>
          <a:xfrm>
            <a:off x="7193280" y="1733550"/>
            <a:ext cx="4389120" cy="4267200"/>
          </a:xfrm>
          <a:prstGeom prst="roundRect">
            <a:avLst>
              <a:gd name="adj" fmla="val 267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877824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60120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288530" y="4232910"/>
            <a:ext cx="41986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Decisions needed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6144768" cy="42100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Approve the regional expansion budget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Confirm hiring plan for sales and support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Agree on the new pricing structure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Nominate owners for each priority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5810250" y="16192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5867400"/>
            <a:ext cx="109728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0" i="0">
                <a:solidFill>
                  <a:schemeClr val="bg1"/>
                </a:solidFill>
                <a:latin typeface="+mn-lt"/>
              </a:rPr>
              <a:t>Strategy &amp; Finance team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1100" y="1905000"/>
            <a:ext cx="9829800" cy="190500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800" b="1" i="0">
                <a:solidFill>
                  <a:schemeClr val="bg1"/>
                </a:solidFill>
                <a:latin typeface="+mj-lt"/>
              </a:rPr>
              <a:t>Discussion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14600" y="3905250"/>
            <a:ext cx="7162800" cy="666750"/>
          </a:xfrm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Thank you — questions and decisions.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business-185">
  <a:themeElements>
    <a:clrScheme name="Morphiq business-185">
      <a:dk1>
        <a:srgbClr val="0A1633"/>
      </a:dk1>
      <a:lt1>
        <a:srgbClr val="FFFFFF"/>
      </a:lt1>
      <a:dk2>
        <a:srgbClr val="4C5875"/>
      </a:dk2>
      <a:lt2>
        <a:srgbClr val="EEF2FB"/>
      </a:lt2>
      <a:accent1>
        <a:srgbClr val="1F3FD1"/>
      </a:accent1>
      <a:accent2>
        <a:srgbClr val="FF5A36"/>
      </a:accent2>
      <a:accent3>
        <a:srgbClr val="0A1633"/>
      </a:accent3>
      <a:accent4>
        <a:srgbClr val="7FA7FF"/>
      </a:accent4>
      <a:accent5>
        <a:srgbClr val="D7DCF7"/>
      </a:accent5>
      <a:accent6>
        <a:srgbClr val="D8DADE"/>
      </a:accent6>
      <a:hlink>
        <a:srgbClr val="1F3FD1"/>
      </a:hlink>
      <a:folHlink>
        <a:srgbClr val="FF5A36"/>
      </a:folHlink>
    </a:clrScheme>
    <a:fontScheme name="Morphiq business-185">
      <a:majorFont>
        <a:latin typeface="Chivo"/>
        <a:ea typeface=""/>
        <a:cs typeface=""/>
      </a:majorFont>
      <a:minorFont>
        <a:latin typeface="Chi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Annual Business Review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