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Rooms</c:v>
                </c:pt>
                <c:pt idx="1">
                  <c:v>Food &amp; beverage</c:v>
                </c:pt>
                <c:pt idx="2">
                  <c:v>Events</c:v>
                </c:pt>
                <c:pt idx="3">
                  <c:v>Spa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YEAR IN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09750"/>
            <a:ext cx="107251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YEAR IN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YEAR IN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YEAR IN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  <a:cs typeface="+mj-cs"/>
              </a:rPr>
              <a:t>26</a:t>
            </a:r>
          </a:p>
        </p:txBody>
      </p:sp>
      <p:sp>
        <p:nvSpPr>
          <p:cNvPr id="5" name="Oval 4"/>
          <p:cNvSpPr/>
          <p:nvPr/>
        </p:nvSpPr>
        <p:spPr>
          <a:xfrm>
            <a:off x="10191598" y="10972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185099" y="2343093"/>
            <a:ext cx="290256" cy="177170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61299" y="24764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61299" y="27240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61299" y="29717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61299" y="32193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13455" y="1859715"/>
            <a:ext cx="344819" cy="22550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589655" y="22407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89655" y="24883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89655" y="27360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89655" y="32313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96374" y="1666739"/>
            <a:ext cx="383544" cy="244806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72574" y="2047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72574" y="27906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72574" y="32859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72574" y="37812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318018" y="2484925"/>
            <a:ext cx="349917" cy="1629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394218" y="2618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394218" y="31135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394218" y="33612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394218" y="36088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06035" y="1595349"/>
            <a:ext cx="442597" cy="251945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782235" y="19763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782235" y="24716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782235" y="27192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782235" y="32145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782235" y="346224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82235" y="370989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186732" y="2311521"/>
            <a:ext cx="350429" cy="180327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262932" y="26925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262932" y="29401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262932" y="34354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575261" y="2436408"/>
            <a:ext cx="515264" cy="167839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651461" y="2817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822911" y="2817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822911" y="30650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822911" y="3312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822911" y="38080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1128626" y="2584103"/>
            <a:ext cx="239195" cy="153069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BUSINESS REVIEW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Strategy &amp; Finance   ·   2025–26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  <a:cs typeface="+mj-cs"/>
              </a:rPr>
              <a:t>Year in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Kaveri Hospitality Group ·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8105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3550" y="1809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3550" y="2562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05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3550" y="2571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3550" y="3324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8105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3333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33550" y="4086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8105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3550" y="4095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33550" y="4848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50149" y="1809750"/>
            <a:ext cx="3456051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68575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91535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5399" y="3642360"/>
            <a:ext cx="326555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8105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561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8470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3115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975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  <a:cs typeface="+mj-cs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975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5448300"/>
            <a:ext cx="107251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Occupancy is back above pre-pandemic levels.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300" b="1" i="0">
                <a:solidFill>
                  <a:schemeClr val="accent5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81050" y="1809750"/>
          <a:ext cx="6649593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1643" y="1905000"/>
            <a:ext cx="3694557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81050" y="1809750"/>
          <a:ext cx="4933569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5812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387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6878" y="1943100"/>
            <a:ext cx="362407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Rooms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812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387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86878" y="2762250"/>
            <a:ext cx="362407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Food &amp; beverage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812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387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6878" y="3581400"/>
            <a:ext cx="362407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Events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812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387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6878" y="4400550"/>
            <a:ext cx="362407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Spa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81050" y="1809750"/>
          <a:ext cx="107251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81287"/>
                <a:gridCol w="2681287"/>
                <a:gridCol w="2681287"/>
                <a:gridCol w="26812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Rooms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Food &amp; beverage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Spa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050" y="5086350"/>
            <a:ext cx="107251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00" b="1" i="0">
                <a:solidFill>
                  <a:schemeClr val="accent5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81050" y="1916430"/>
            <a:ext cx="33972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86106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2735580"/>
            <a:ext cx="33972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497580"/>
            <a:ext cx="33972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Automate reporting and cut month-end close to five days.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45000" y="1916430"/>
            <a:ext cx="33972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525010" y="20726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45000" y="2735580"/>
            <a:ext cx="33972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45000" y="3497580"/>
            <a:ext cx="33972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Bring complaint resolution under 48 hours.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8950" y="1916430"/>
            <a:ext cx="339725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8960" y="20726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8950" y="2735580"/>
            <a:ext cx="33972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8950" y="3497580"/>
            <a:ext cx="33972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81050" y="180975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  <a:cs typeface="+mj-cs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" y="261366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308610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89001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4362450"/>
            <a:ext cx="3217545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5166360"/>
            <a:ext cx="3217545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79595" y="1809750"/>
          <a:ext cx="7126605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1050" y="5734050"/>
            <a:ext cx="107251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81050" y="18097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20193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3622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9825" y="18097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9375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7075" y="20193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23622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1050" y="39433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1529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4958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9825" y="3943350"/>
            <a:ext cx="5286375" cy="198120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  <a:cs typeface="+mj-cs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7075" y="4152900"/>
            <a:ext cx="42386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495800"/>
            <a:ext cx="4238625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650" b="1" i="0">
                <a:solidFill>
                  <a:schemeClr val="accent5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81050" y="3537966"/>
            <a:ext cx="107251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8105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861566"/>
            <a:ext cx="24526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280666"/>
            <a:ext cx="24526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2585466"/>
            <a:ext cx="24526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462338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62338" y="3823716"/>
            <a:ext cx="24526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338" y="4242816"/>
            <a:ext cx="24526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2338" y="4547616"/>
            <a:ext cx="24526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143625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43625" y="1861566"/>
            <a:ext cx="24526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3625" y="2280666"/>
            <a:ext cx="24526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585466"/>
            <a:ext cx="24526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24912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24912" y="3823716"/>
            <a:ext cx="24526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  <a:cs typeface="+mj-cs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24912" y="4242816"/>
            <a:ext cx="24526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24912" y="4547616"/>
            <a:ext cx="24526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81050" y="1809750"/>
            <a:ext cx="5191125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1047750" y="2057400"/>
            <a:ext cx="46577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775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50" y="2762250"/>
            <a:ext cx="4657725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94% on-time delivery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315075" y="1809750"/>
            <a:ext cx="5191125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81775" y="2057400"/>
            <a:ext cx="46577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1775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2762250"/>
            <a:ext cx="4657725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16140" y="1809750"/>
            <a:ext cx="42900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5157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7453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1390" y="4232910"/>
            <a:ext cx="4099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66900"/>
            <a:ext cx="600608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58">
  <a:themeElements>
    <a:clrScheme name="Morphiq business-358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business-358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