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Enterprise</c:v>
                </c:pt>
                <c:pt idx="1">
                  <c:v>SMB</c:v>
                </c:pt>
                <c:pt idx="2">
                  <c:v>Retail</c:v>
                </c:pt>
                <c:pt idx="3">
                  <c:v>Wholesale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BUSINESS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BUSINESS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BUSINESS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BUSINESS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74864" y="4050030"/>
            <a:ext cx="324307" cy="5143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338922" y="3905845"/>
            <a:ext cx="324307" cy="658535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002979" y="3645626"/>
            <a:ext cx="324307" cy="918754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667037" y="3593202"/>
            <a:ext cx="324307" cy="971178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331094" y="3453056"/>
            <a:ext cx="324307" cy="1111324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995152" y="3061382"/>
            <a:ext cx="324307" cy="1502998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1659210" y="2688600"/>
            <a:ext cx="324307" cy="187578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 flipV="1">
            <a:off x="7837018" y="3772495"/>
            <a:ext cx="664057" cy="14418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8501075" y="3512276"/>
            <a:ext cx="664058" cy="260219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165133" y="3459852"/>
            <a:ext cx="664057" cy="52424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9829190" y="3319706"/>
            <a:ext cx="664058" cy="14014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493248" y="2928032"/>
            <a:ext cx="664058" cy="391674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8" name="Connector 17"/>
          <p:cNvCxnSpPr/>
          <p:nvPr/>
        </p:nvCxnSpPr>
        <p:spPr>
          <a:xfrm flipV="1">
            <a:off x="11157306" y="2555250"/>
            <a:ext cx="664057" cy="372782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7760818" y="384048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424875" y="3696295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088933" y="3436076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52990" y="3383652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417048" y="3243506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081106" y="2851832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745163" y="247905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6" name="Connector 25"/>
          <p:cNvCxnSpPr/>
          <p:nvPr/>
        </p:nvCxnSpPr>
        <p:spPr>
          <a:xfrm>
            <a:off x="7744358" y="4564380"/>
            <a:ext cx="4262324" cy="0"/>
          </a:xfrm>
          <a:prstGeom prst="line">
            <a:avLst/>
          </a:prstGeom>
          <a:ln w="25400">
            <a:solidFill>
              <a:schemeClr val="tx2"/>
            </a:solidFill>
          </a:ln>
        </p:spPr>
      </p:cxnSp>
      <p:sp>
        <p:nvSpPr>
          <p:cNvPr id="27" name="Isosceles Triangle 26"/>
          <p:cNvSpPr/>
          <p:nvPr/>
        </p:nvSpPr>
        <p:spPr>
          <a:xfrm>
            <a:off x="11707063" y="2136150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2000" y="133350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BUSINESS REVIEW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Strategy &amp; Finance   ·   Q1 FY27   ·   Leadership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Quarterly Business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Tarang Telecom Services · Q1 FY27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8859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Highlights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8859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Performance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2000" y="39814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Operations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0300" y="39814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Outlook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₹48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revenue, up 18% year on year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2,140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active business customers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94%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on-time delivery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Enterprise wins offset slower retail growth.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Executive summary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Enterprise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SMB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Retail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45339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Wholesale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Enterprise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Retail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Wholesale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3"/>
                </a:solidFill>
                <a:latin typeface="+mj-lt"/>
              </a:rPr>
              <a:t>4.6/5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885950"/>
            <a:ext cx="5257800" cy="190500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715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3"/>
                </a:solidFill>
                <a:latin typeface="+mj-lt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92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92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Strong delivery record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885950"/>
            <a:ext cx="5257800" cy="190500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817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3"/>
                </a:solidFill>
                <a:latin typeface="+mj-lt"/>
              </a:rPr>
              <a:t>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294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Thin bench in sales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3943350"/>
            <a:ext cx="5257800" cy="190500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715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3"/>
                </a:solidFill>
                <a:latin typeface="+mj-lt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92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192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Digital self-service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3943350"/>
            <a:ext cx="5257800" cy="190500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3"/>
                </a:solidFill>
                <a:latin typeface="+mj-lt"/>
              </a:rPr>
              <a:t>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294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9" name="Chevron 8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3" name="Chevron 12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7" name="Chevron 16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This year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Next year target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13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Strategy &amp; 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Thank you — questions and decisions.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359">
  <a:themeElements>
    <a:clrScheme name="Morphiq business-359">
      <a:dk1>
        <a:srgbClr val="0F2B33"/>
      </a:dk1>
      <a:lt1>
        <a:srgbClr val="F2FBFC"/>
      </a:lt1>
      <a:dk2>
        <a:srgbClr val="4B666D"/>
      </a:dk2>
      <a:lt2>
        <a:srgbClr val="D9F2F5"/>
      </a:lt2>
      <a:accent1>
        <a:srgbClr val="00A6B8"/>
      </a:accent1>
      <a:accent2>
        <a:srgbClr val="FF6F59"/>
      </a:accent2>
      <a:accent3>
        <a:srgbClr val="254E70"/>
      </a:accent3>
      <a:accent4>
        <a:srgbClr val="F9C80E"/>
      </a:accent4>
      <a:accent5>
        <a:srgbClr val="C6ECF0"/>
      </a:accent5>
      <a:accent6>
        <a:srgbClr val="CEDADC"/>
      </a:accent6>
      <a:hlink>
        <a:srgbClr val="00A6B8"/>
      </a:hlink>
      <a:folHlink>
        <a:srgbClr val="FF6F59"/>
      </a:folHlink>
    </a:clrScheme>
    <a:fontScheme name="Morphiq business-359">
      <a:majorFont>
        <a:latin typeface="Chivo"/>
        <a:ea typeface=""/>
        <a:cs typeface=""/>
      </a:majorFont>
      <a:minorFont>
        <a:latin typeface="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Quarterly Business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