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10.2</c:v>
                </c:pt>
                <c:pt idx="1">
                  <c:v>11.4</c:v>
                </c:pt>
                <c:pt idx="2">
                  <c:v>12.1</c:v>
                </c:pt>
                <c:pt idx="3">
                  <c:v>14.3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8.9</c:v>
                </c:pt>
                <c:pt idx="1">
                  <c:v>9.6</c:v>
                </c:pt>
                <c:pt idx="2">
                  <c:v>10.4</c:v>
                </c:pt>
                <c:pt idx="3">
                  <c:v>11.8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Engine parts</c:v>
                </c:pt>
                <c:pt idx="1">
                  <c:v>EV parts</c:v>
                </c:pt>
                <c:pt idx="2">
                  <c:v>Aftermarket</c:v>
                </c:pt>
                <c:pt idx="3">
                  <c:v>Exports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28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Satisfaction score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Mar</c:v>
                </c:pt>
                <c:pt idx="2">
                  <c:v>May</c:v>
                </c:pt>
                <c:pt idx="3">
                  <c:v>Jul</c:v>
                </c:pt>
                <c:pt idx="4">
                  <c:v>Sep</c:v>
                </c:pt>
                <c:pt idx="5">
                  <c:v>Nov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4.1</c:v>
                </c:pt>
                <c:pt idx="1">
                  <c:v>4.2</c:v>
                </c:pt>
                <c:pt idx="2">
                  <c:v>4.3</c:v>
                </c:pt>
                <c:pt idx="3">
                  <c:v>4.4</c:v>
                </c:pt>
                <c:pt idx="4">
                  <c:v>4.5</c:v>
                </c:pt>
                <c:pt idx="5">
                  <c:v>4.6</c:v>
                </c:pt>
              </c:numCache>
            </c:numRef>
          </c:val>
          <c:smooth val="0"/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506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MANAGEMENT REPORT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506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MANAGEMENT REPORT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506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MANAGEMENT REPORT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506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MANAGEMENT REPORT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314325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948815" y="822960"/>
            <a:ext cx="691515" cy="691515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25730" y="3657836"/>
            <a:ext cx="461606" cy="320016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01930" y="37911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73380" y="37911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73380" y="40388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3380" y="42864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01930" y="45341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73380" y="47817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01930" y="50294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01930" y="52770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01930" y="55247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73380" y="55247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201930" y="57723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73380" y="60200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201930" y="62676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5436" y="2911827"/>
            <a:ext cx="452288" cy="394617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01636" y="30451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01636" y="32928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701636" y="35404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01636" y="40357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01636" y="47787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01636" y="50263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701636" y="55216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01636" y="57693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701636" y="62646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1115824" y="3528087"/>
            <a:ext cx="335118" cy="332991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192024" y="39090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1192024" y="44043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192024" y="46520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1192024" y="51473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1192024" y="53949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1192024" y="564263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1192024" y="638558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1489042" y="3722612"/>
            <a:ext cx="410436" cy="31353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565242" y="385596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1565242" y="410361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1565242" y="435126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1565242" y="509421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1565242" y="608481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1937578" y="4161121"/>
            <a:ext cx="284710" cy="269687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2260387" y="2593159"/>
            <a:ext cx="470465" cy="426484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2508037" y="27265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2336587" y="29741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2336587" y="32218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2508037" y="32218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2336587" y="34694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2508037" y="34694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2336587" y="37171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2336587" y="39647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2508037" y="39647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2508037" y="42124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2508037" y="44600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2336587" y="47077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2508037" y="47077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2336587" y="52030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2508037" y="52030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2336587" y="56983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2508037" y="56983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2508037" y="59459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2336587" y="61936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2336587" y="64412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2768952" y="4270294"/>
            <a:ext cx="248568" cy="258770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3714750" y="1524000"/>
            <a:ext cx="7429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BUSINESS REVIEW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714750" y="58864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PREPARED BY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3714750" y="60769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Strategy &amp; Finance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350000" y="58864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PERIOD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350000" y="60769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H2 2026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8985250" y="58864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AUDIENCE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8985250" y="60769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Leadership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4750" y="1857375"/>
            <a:ext cx="7905750" cy="2476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Management Report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14750" y="4476750"/>
            <a:ext cx="66675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Orbit Auto Components · H2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340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85900" y="1657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Highlights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485900" y="2409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53340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5900" y="2419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Performance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85900" y="3171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53340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5900" y="3181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Operations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933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53340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5900" y="3943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Outlook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485900" y="4695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66532" y="1657350"/>
            <a:ext cx="3592068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52966" y="2910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5926" y="2667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61782" y="34899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875520" y="822960"/>
            <a:ext cx="1341120" cy="134112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339840" y="2422608"/>
            <a:ext cx="625393" cy="443539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416040" y="255595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587490" y="255595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587490" y="32989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416040" y="354655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587490" y="354655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587490" y="37942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16040" y="404185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587490" y="47848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587490" y="503245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587490" y="52801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587490" y="552775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416040" y="57754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587490" y="57754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416040" y="627070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587490" y="651835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003333" y="3219202"/>
            <a:ext cx="910513" cy="363879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7250983" y="33525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593883" y="33525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079533" y="36002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422433" y="36002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7079533" y="38478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250983" y="38478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7593883" y="38478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079533" y="40955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7422433" y="40955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7079533" y="43431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7422433" y="43431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079533" y="45908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7250983" y="45908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7079533" y="48384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7250983" y="48384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7250983" y="50861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7422433" y="50861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7593883" y="50861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7079533" y="53337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7250983" y="53337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7422433" y="53337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7593883" y="53337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7079533" y="55814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7593883" y="55814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7593883" y="58290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7079533" y="60767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7250983" y="60767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7422433" y="60767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7593883" y="60767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7250983" y="63243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7593883" y="63243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7951946" y="2007050"/>
            <a:ext cx="847747" cy="4850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8199596" y="21404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8371046" y="21404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8371046" y="238805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8028146" y="26357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8371046" y="26357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8371046" y="288335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8542496" y="288335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8199596" y="31310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8371046" y="31310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8542496" y="31310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8199596" y="337865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8542496" y="337865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8028146" y="36263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8199596" y="36263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8542496" y="36263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8028146" y="387395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8199596" y="387395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8028146" y="41216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8199596" y="41216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8371046" y="41216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8542496" y="41216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8199596" y="436925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8371046" y="436925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8542496" y="436925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8199596" y="46169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8371046" y="46169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8028146" y="486455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8028146" y="51122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8199596" y="51122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8371046" y="51122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8542496" y="51122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8542496" y="535985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8028146" y="56075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8542496" y="56075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8199596" y="585515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8371046" y="585515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8028146" y="61028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8199596" y="61028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8371046" y="61028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8542496" y="61028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8371046" y="635045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>
            <a:off x="8837793" y="3127730"/>
            <a:ext cx="523045" cy="373027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9085443" y="32610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>
            <a:off x="8913993" y="35087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>
            <a:off x="9085443" y="35087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Rectangle 99"/>
          <p:cNvSpPr/>
          <p:nvPr/>
        </p:nvSpPr>
        <p:spPr>
          <a:xfrm>
            <a:off x="8913993" y="40040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Rectangle 100"/>
          <p:cNvSpPr/>
          <p:nvPr/>
        </p:nvSpPr>
        <p:spPr>
          <a:xfrm>
            <a:off x="9085443" y="40040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101"/>
          <p:cNvSpPr/>
          <p:nvPr/>
        </p:nvSpPr>
        <p:spPr>
          <a:xfrm>
            <a:off x="8913993" y="42516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102"/>
          <p:cNvSpPr/>
          <p:nvPr/>
        </p:nvSpPr>
        <p:spPr>
          <a:xfrm>
            <a:off x="8913993" y="47469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103"/>
          <p:cNvSpPr/>
          <p:nvPr/>
        </p:nvSpPr>
        <p:spPr>
          <a:xfrm>
            <a:off x="8913993" y="49946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>
            <a:off x="9085443" y="49946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>
            <a:off x="8913993" y="52422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Rectangle 106"/>
          <p:cNvSpPr/>
          <p:nvPr/>
        </p:nvSpPr>
        <p:spPr>
          <a:xfrm>
            <a:off x="9085443" y="52422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Rectangle 107"/>
          <p:cNvSpPr/>
          <p:nvPr/>
        </p:nvSpPr>
        <p:spPr>
          <a:xfrm>
            <a:off x="8913993" y="54899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Rectangle 108"/>
          <p:cNvSpPr/>
          <p:nvPr/>
        </p:nvSpPr>
        <p:spPr>
          <a:xfrm>
            <a:off x="9085443" y="54899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Rectangle 109"/>
          <p:cNvSpPr/>
          <p:nvPr/>
        </p:nvSpPr>
        <p:spPr>
          <a:xfrm>
            <a:off x="8913993" y="59852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Rectangle 110"/>
          <p:cNvSpPr/>
          <p:nvPr/>
        </p:nvSpPr>
        <p:spPr>
          <a:xfrm>
            <a:off x="9085443" y="62328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Rectangle 111"/>
          <p:cNvSpPr/>
          <p:nvPr/>
        </p:nvSpPr>
        <p:spPr>
          <a:xfrm>
            <a:off x="9085443" y="64805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Rectangle 112"/>
          <p:cNvSpPr/>
          <p:nvPr/>
        </p:nvSpPr>
        <p:spPr>
          <a:xfrm>
            <a:off x="9398938" y="2167931"/>
            <a:ext cx="702668" cy="469006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Rectangle 113"/>
          <p:cNvSpPr/>
          <p:nvPr/>
        </p:nvSpPr>
        <p:spPr>
          <a:xfrm>
            <a:off x="9475138" y="23012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Rectangle 114"/>
          <p:cNvSpPr/>
          <p:nvPr/>
        </p:nvSpPr>
        <p:spPr>
          <a:xfrm>
            <a:off x="9646588" y="23012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Rectangle 115"/>
          <p:cNvSpPr/>
          <p:nvPr/>
        </p:nvSpPr>
        <p:spPr>
          <a:xfrm>
            <a:off x="9818038" y="25489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Rectangle 116"/>
          <p:cNvSpPr/>
          <p:nvPr/>
        </p:nvSpPr>
        <p:spPr>
          <a:xfrm>
            <a:off x="9475138" y="27965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Rectangle 117"/>
          <p:cNvSpPr/>
          <p:nvPr/>
        </p:nvSpPr>
        <p:spPr>
          <a:xfrm>
            <a:off x="9818038" y="27965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Rectangle 118"/>
          <p:cNvSpPr/>
          <p:nvPr/>
        </p:nvSpPr>
        <p:spPr>
          <a:xfrm>
            <a:off x="9475138" y="30442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Rectangle 119"/>
          <p:cNvSpPr/>
          <p:nvPr/>
        </p:nvSpPr>
        <p:spPr>
          <a:xfrm>
            <a:off x="9818038" y="30442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Rectangle 120"/>
          <p:cNvSpPr/>
          <p:nvPr/>
        </p:nvSpPr>
        <p:spPr>
          <a:xfrm>
            <a:off x="9475138" y="32918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Rectangle 121"/>
          <p:cNvSpPr/>
          <p:nvPr/>
        </p:nvSpPr>
        <p:spPr>
          <a:xfrm>
            <a:off x="9646588" y="32918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Rectangle 122"/>
          <p:cNvSpPr/>
          <p:nvPr/>
        </p:nvSpPr>
        <p:spPr>
          <a:xfrm>
            <a:off x="9818038" y="32918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Rectangle 123"/>
          <p:cNvSpPr/>
          <p:nvPr/>
        </p:nvSpPr>
        <p:spPr>
          <a:xfrm>
            <a:off x="9646588" y="37871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Rectangle 124"/>
          <p:cNvSpPr/>
          <p:nvPr/>
        </p:nvSpPr>
        <p:spPr>
          <a:xfrm>
            <a:off x="9818038" y="37871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Rectangle 125"/>
          <p:cNvSpPr/>
          <p:nvPr/>
        </p:nvSpPr>
        <p:spPr>
          <a:xfrm>
            <a:off x="9646588" y="40348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Rectangle 126"/>
          <p:cNvSpPr/>
          <p:nvPr/>
        </p:nvSpPr>
        <p:spPr>
          <a:xfrm>
            <a:off x="9475138" y="42824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Rectangle 127"/>
          <p:cNvSpPr/>
          <p:nvPr/>
        </p:nvSpPr>
        <p:spPr>
          <a:xfrm>
            <a:off x="9646588" y="42824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Rectangle 128"/>
          <p:cNvSpPr/>
          <p:nvPr/>
        </p:nvSpPr>
        <p:spPr>
          <a:xfrm>
            <a:off x="9818038" y="42824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Rectangle 129"/>
          <p:cNvSpPr/>
          <p:nvPr/>
        </p:nvSpPr>
        <p:spPr>
          <a:xfrm>
            <a:off x="9818038" y="45301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Rectangle 130"/>
          <p:cNvSpPr/>
          <p:nvPr/>
        </p:nvSpPr>
        <p:spPr>
          <a:xfrm>
            <a:off x="9818038" y="47777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Rectangle 131"/>
          <p:cNvSpPr/>
          <p:nvPr/>
        </p:nvSpPr>
        <p:spPr>
          <a:xfrm>
            <a:off x="9646588" y="50254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Rectangle 132"/>
          <p:cNvSpPr/>
          <p:nvPr/>
        </p:nvSpPr>
        <p:spPr>
          <a:xfrm>
            <a:off x="9818038" y="50254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Rectangle 133"/>
          <p:cNvSpPr/>
          <p:nvPr/>
        </p:nvSpPr>
        <p:spPr>
          <a:xfrm>
            <a:off x="9646588" y="52730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Rectangle 134"/>
          <p:cNvSpPr/>
          <p:nvPr/>
        </p:nvSpPr>
        <p:spPr>
          <a:xfrm>
            <a:off x="9818038" y="52730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Rectangle 135"/>
          <p:cNvSpPr/>
          <p:nvPr/>
        </p:nvSpPr>
        <p:spPr>
          <a:xfrm>
            <a:off x="9475138" y="55207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Rectangle 136"/>
          <p:cNvSpPr/>
          <p:nvPr/>
        </p:nvSpPr>
        <p:spPr>
          <a:xfrm>
            <a:off x="9646588" y="55207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Rectangle 137"/>
          <p:cNvSpPr/>
          <p:nvPr/>
        </p:nvSpPr>
        <p:spPr>
          <a:xfrm>
            <a:off x="9818038" y="55207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Rectangle 138"/>
          <p:cNvSpPr/>
          <p:nvPr/>
        </p:nvSpPr>
        <p:spPr>
          <a:xfrm>
            <a:off x="9475138" y="57683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Rectangle 139"/>
          <p:cNvSpPr/>
          <p:nvPr/>
        </p:nvSpPr>
        <p:spPr>
          <a:xfrm>
            <a:off x="9646588" y="57683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Rectangle 140"/>
          <p:cNvSpPr/>
          <p:nvPr/>
        </p:nvSpPr>
        <p:spPr>
          <a:xfrm>
            <a:off x="9818038" y="65113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Rectangle 141"/>
          <p:cNvSpPr/>
          <p:nvPr/>
        </p:nvSpPr>
        <p:spPr>
          <a:xfrm>
            <a:off x="10139706" y="2737889"/>
            <a:ext cx="678357" cy="4120111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Rectangle 142"/>
          <p:cNvSpPr/>
          <p:nvPr/>
        </p:nvSpPr>
        <p:spPr>
          <a:xfrm>
            <a:off x="10387356" y="287123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Rectangle 143"/>
          <p:cNvSpPr/>
          <p:nvPr/>
        </p:nvSpPr>
        <p:spPr>
          <a:xfrm>
            <a:off x="10387356" y="336653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Rectangle 144"/>
          <p:cNvSpPr/>
          <p:nvPr/>
        </p:nvSpPr>
        <p:spPr>
          <a:xfrm>
            <a:off x="10558806" y="336653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Rectangle 145"/>
          <p:cNvSpPr/>
          <p:nvPr/>
        </p:nvSpPr>
        <p:spPr>
          <a:xfrm>
            <a:off x="10215906" y="386183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Rectangle 146"/>
          <p:cNvSpPr/>
          <p:nvPr/>
        </p:nvSpPr>
        <p:spPr>
          <a:xfrm>
            <a:off x="10387356" y="386183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Rectangle 147"/>
          <p:cNvSpPr/>
          <p:nvPr/>
        </p:nvSpPr>
        <p:spPr>
          <a:xfrm>
            <a:off x="10215906" y="435713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Rectangle 148"/>
          <p:cNvSpPr/>
          <p:nvPr/>
        </p:nvSpPr>
        <p:spPr>
          <a:xfrm>
            <a:off x="10558806" y="435713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Rectangle 149"/>
          <p:cNvSpPr/>
          <p:nvPr/>
        </p:nvSpPr>
        <p:spPr>
          <a:xfrm>
            <a:off x="10558806" y="460478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Rectangle 150"/>
          <p:cNvSpPr/>
          <p:nvPr/>
        </p:nvSpPr>
        <p:spPr>
          <a:xfrm>
            <a:off x="10215906" y="485243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Rectangle 151"/>
          <p:cNvSpPr/>
          <p:nvPr/>
        </p:nvSpPr>
        <p:spPr>
          <a:xfrm>
            <a:off x="10387356" y="485243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Rectangle 152"/>
          <p:cNvSpPr/>
          <p:nvPr/>
        </p:nvSpPr>
        <p:spPr>
          <a:xfrm>
            <a:off x="10215906" y="510008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Rectangle 153"/>
          <p:cNvSpPr/>
          <p:nvPr/>
        </p:nvSpPr>
        <p:spPr>
          <a:xfrm>
            <a:off x="10215906" y="534773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Rectangle 154"/>
          <p:cNvSpPr/>
          <p:nvPr/>
        </p:nvSpPr>
        <p:spPr>
          <a:xfrm>
            <a:off x="10558806" y="534773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6" name="Rectangle 155"/>
          <p:cNvSpPr/>
          <p:nvPr/>
        </p:nvSpPr>
        <p:spPr>
          <a:xfrm>
            <a:off x="10215906" y="559538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7" name="Rectangle 156"/>
          <p:cNvSpPr/>
          <p:nvPr/>
        </p:nvSpPr>
        <p:spPr>
          <a:xfrm>
            <a:off x="10215906" y="584303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8" name="Rectangle 157"/>
          <p:cNvSpPr/>
          <p:nvPr/>
        </p:nvSpPr>
        <p:spPr>
          <a:xfrm>
            <a:off x="10387356" y="584303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9" name="Rectangle 158"/>
          <p:cNvSpPr/>
          <p:nvPr/>
        </p:nvSpPr>
        <p:spPr>
          <a:xfrm>
            <a:off x="10558806" y="584303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0" name="Rectangle 159"/>
          <p:cNvSpPr/>
          <p:nvPr/>
        </p:nvSpPr>
        <p:spPr>
          <a:xfrm>
            <a:off x="10215906" y="609068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1" name="Rectangle 160"/>
          <p:cNvSpPr/>
          <p:nvPr/>
        </p:nvSpPr>
        <p:spPr>
          <a:xfrm>
            <a:off x="10558806" y="609068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2" name="Rectangle 161"/>
          <p:cNvSpPr/>
          <p:nvPr/>
        </p:nvSpPr>
        <p:spPr>
          <a:xfrm>
            <a:off x="10387356" y="633833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3" name="Rectangle 162"/>
          <p:cNvSpPr/>
          <p:nvPr/>
        </p:nvSpPr>
        <p:spPr>
          <a:xfrm>
            <a:off x="10558806" y="633833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4" name="Rectangle 163"/>
          <p:cNvSpPr/>
          <p:nvPr/>
        </p:nvSpPr>
        <p:spPr>
          <a:xfrm>
            <a:off x="10856163" y="2232552"/>
            <a:ext cx="665827" cy="462544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5" name="Rectangle 164"/>
          <p:cNvSpPr/>
          <p:nvPr/>
        </p:nvSpPr>
        <p:spPr>
          <a:xfrm>
            <a:off x="11103813" y="23659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6" name="Rectangle 165"/>
          <p:cNvSpPr/>
          <p:nvPr/>
        </p:nvSpPr>
        <p:spPr>
          <a:xfrm>
            <a:off x="11275263" y="23659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7" name="Rectangle 166"/>
          <p:cNvSpPr/>
          <p:nvPr/>
        </p:nvSpPr>
        <p:spPr>
          <a:xfrm>
            <a:off x="11103813" y="26135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8" name="Rectangle 167"/>
          <p:cNvSpPr/>
          <p:nvPr/>
        </p:nvSpPr>
        <p:spPr>
          <a:xfrm>
            <a:off x="11275263" y="26135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9" name="Rectangle 168"/>
          <p:cNvSpPr/>
          <p:nvPr/>
        </p:nvSpPr>
        <p:spPr>
          <a:xfrm>
            <a:off x="10932363" y="28612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0" name="Rectangle 169"/>
          <p:cNvSpPr/>
          <p:nvPr/>
        </p:nvSpPr>
        <p:spPr>
          <a:xfrm>
            <a:off x="11275263" y="28612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1" name="Rectangle 170"/>
          <p:cNvSpPr/>
          <p:nvPr/>
        </p:nvSpPr>
        <p:spPr>
          <a:xfrm>
            <a:off x="10932363" y="31088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2" name="Rectangle 171"/>
          <p:cNvSpPr/>
          <p:nvPr/>
        </p:nvSpPr>
        <p:spPr>
          <a:xfrm>
            <a:off x="11275263" y="31088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3" name="Rectangle 172"/>
          <p:cNvSpPr/>
          <p:nvPr/>
        </p:nvSpPr>
        <p:spPr>
          <a:xfrm>
            <a:off x="11275263" y="33565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4" name="Rectangle 173"/>
          <p:cNvSpPr/>
          <p:nvPr/>
        </p:nvSpPr>
        <p:spPr>
          <a:xfrm>
            <a:off x="10932363" y="36041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5" name="Rectangle 174"/>
          <p:cNvSpPr/>
          <p:nvPr/>
        </p:nvSpPr>
        <p:spPr>
          <a:xfrm>
            <a:off x="11275263" y="36041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6" name="Rectangle 175"/>
          <p:cNvSpPr/>
          <p:nvPr/>
        </p:nvSpPr>
        <p:spPr>
          <a:xfrm>
            <a:off x="10932363" y="38518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7" name="Rectangle 176"/>
          <p:cNvSpPr/>
          <p:nvPr/>
        </p:nvSpPr>
        <p:spPr>
          <a:xfrm>
            <a:off x="11103813" y="38518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8" name="Rectangle 177"/>
          <p:cNvSpPr/>
          <p:nvPr/>
        </p:nvSpPr>
        <p:spPr>
          <a:xfrm>
            <a:off x="11275263" y="38518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9" name="Rectangle 178"/>
          <p:cNvSpPr/>
          <p:nvPr/>
        </p:nvSpPr>
        <p:spPr>
          <a:xfrm>
            <a:off x="11275263" y="40994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0" name="Rectangle 179"/>
          <p:cNvSpPr/>
          <p:nvPr/>
        </p:nvSpPr>
        <p:spPr>
          <a:xfrm>
            <a:off x="10932363" y="43471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1" name="Rectangle 180"/>
          <p:cNvSpPr/>
          <p:nvPr/>
        </p:nvSpPr>
        <p:spPr>
          <a:xfrm>
            <a:off x="11275263" y="43471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2" name="Rectangle 181"/>
          <p:cNvSpPr/>
          <p:nvPr/>
        </p:nvSpPr>
        <p:spPr>
          <a:xfrm>
            <a:off x="10932363" y="45947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3" name="Rectangle 182"/>
          <p:cNvSpPr/>
          <p:nvPr/>
        </p:nvSpPr>
        <p:spPr>
          <a:xfrm>
            <a:off x="11103813" y="50900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4" name="Rectangle 183"/>
          <p:cNvSpPr/>
          <p:nvPr/>
        </p:nvSpPr>
        <p:spPr>
          <a:xfrm>
            <a:off x="11275263" y="50900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5" name="Rectangle 184"/>
          <p:cNvSpPr/>
          <p:nvPr/>
        </p:nvSpPr>
        <p:spPr>
          <a:xfrm>
            <a:off x="10932363" y="55853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6" name="Rectangle 185"/>
          <p:cNvSpPr/>
          <p:nvPr/>
        </p:nvSpPr>
        <p:spPr>
          <a:xfrm>
            <a:off x="11103813" y="55853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7" name="Rectangle 186"/>
          <p:cNvSpPr/>
          <p:nvPr/>
        </p:nvSpPr>
        <p:spPr>
          <a:xfrm>
            <a:off x="11103813" y="58330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8" name="Rectangle 187"/>
          <p:cNvSpPr/>
          <p:nvPr/>
        </p:nvSpPr>
        <p:spPr>
          <a:xfrm>
            <a:off x="11275263" y="58330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9" name="Rectangle 188"/>
          <p:cNvSpPr/>
          <p:nvPr/>
        </p:nvSpPr>
        <p:spPr>
          <a:xfrm>
            <a:off x="10932363" y="60806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0" name="Rectangle 189"/>
          <p:cNvSpPr/>
          <p:nvPr/>
        </p:nvSpPr>
        <p:spPr>
          <a:xfrm>
            <a:off x="11275263" y="60806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1" name="Rectangle 190"/>
          <p:cNvSpPr/>
          <p:nvPr/>
        </p:nvSpPr>
        <p:spPr>
          <a:xfrm>
            <a:off x="11103813" y="63283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2" name="Rectangle 191"/>
          <p:cNvSpPr/>
          <p:nvPr/>
        </p:nvSpPr>
        <p:spPr>
          <a:xfrm>
            <a:off x="11560089" y="3937586"/>
            <a:ext cx="388071" cy="292041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3" name="Rectangle 192"/>
          <p:cNvSpPr/>
          <p:nvPr/>
        </p:nvSpPr>
        <p:spPr>
          <a:xfrm>
            <a:off x="11636289" y="43185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4" name="Rectangle 193"/>
          <p:cNvSpPr/>
          <p:nvPr/>
        </p:nvSpPr>
        <p:spPr>
          <a:xfrm>
            <a:off x="11636289" y="45662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5" name="Rectangle 194"/>
          <p:cNvSpPr/>
          <p:nvPr/>
        </p:nvSpPr>
        <p:spPr>
          <a:xfrm>
            <a:off x="11636289" y="48138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6" name="Rectangle 195"/>
          <p:cNvSpPr/>
          <p:nvPr/>
        </p:nvSpPr>
        <p:spPr>
          <a:xfrm>
            <a:off x="11636289" y="50615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7" name="Rectangle 196"/>
          <p:cNvSpPr/>
          <p:nvPr/>
        </p:nvSpPr>
        <p:spPr>
          <a:xfrm>
            <a:off x="11636289" y="60521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8" name="TextBox 197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Highlights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33400" y="1657350"/>
            <a:ext cx="3556000" cy="36240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₹48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revenue, up 18% year on year</a:t>
            </a:r>
          </a:p>
        </p:txBody>
      </p:sp>
      <p:sp>
        <p:nvSpPr>
          <p:cNvPr id="7" name="Rectangle 6"/>
          <p:cNvSpPr/>
          <p:nvPr/>
        </p:nvSpPr>
        <p:spPr>
          <a:xfrm>
            <a:off x="43180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2,140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active business customers</a:t>
            </a:r>
          </a:p>
        </p:txBody>
      </p:sp>
      <p:sp>
        <p:nvSpPr>
          <p:cNvPr id="10" name="Rectangle 9"/>
          <p:cNvSpPr/>
          <p:nvPr/>
        </p:nvSpPr>
        <p:spPr>
          <a:xfrm>
            <a:off x="81026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94%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on-time delivery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All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Highlights of the period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04900" y="1333500"/>
            <a:ext cx="99822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New EV parts line ramps ahead of plan.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4953000"/>
            <a:ext cx="8077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Executive summary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875520" y="822960"/>
            <a:ext cx="1341120" cy="134112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339840" y="2718561"/>
            <a:ext cx="642900" cy="413943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416040" y="28519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587490" y="28519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758940" y="28519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758940" y="33472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416040" y="35948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416040" y="38425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587490" y="38425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758940" y="38425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758940" y="40901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416040" y="43378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587490" y="43378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758940" y="43378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416040" y="45854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587490" y="45854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758940" y="45854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587490" y="48331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416040" y="50807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758940" y="50807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416040" y="53284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587490" y="55760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758940" y="55760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416040" y="58237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758940" y="58237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416040" y="60713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758940" y="60713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7020840" y="2096293"/>
            <a:ext cx="711086" cy="476170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7097040" y="222964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268490" y="222964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7439940" y="222964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7268490" y="247729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7439940" y="247729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7097040" y="272494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7268490" y="272494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7268490" y="297259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7268490" y="322024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7439940" y="346789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7097040" y="371554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7268490" y="371554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7268490" y="396319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7439940" y="396319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7268490" y="421084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7097040" y="445849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7097040" y="470614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7268490" y="470614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7439940" y="470614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7268490" y="495379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7097040" y="520144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7268490" y="520144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7439940" y="520144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7268490" y="544909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7439940" y="544909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7097040" y="569674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7268490" y="569674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7439940" y="569674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7439940" y="594439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7097040" y="619204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7268490" y="619204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7439940" y="619204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7097040" y="643969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7770026" y="4394291"/>
            <a:ext cx="816795" cy="246370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7846226" y="452764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8017676" y="452764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8189126" y="452764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8360576" y="452764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8017676" y="477529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7846226" y="502294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8360576" y="502294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8017676" y="527059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8189126" y="527059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8360576" y="527059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7846226" y="551824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8017676" y="551824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7846226" y="576589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8189126" y="576589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8360576" y="576589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8017676" y="601354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8189126" y="601354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8017676" y="626119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8189126" y="626119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8017676" y="650884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8189126" y="650884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8360576" y="650884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8624921" y="3745792"/>
            <a:ext cx="546166" cy="311220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8701121" y="412679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8872571" y="412679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8872571" y="462209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8872571" y="486974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8701121" y="511739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8872571" y="511739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>
            <a:off x="8701121" y="536504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8872571" y="536504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>
            <a:off x="8701121" y="561269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>
            <a:off x="8872571" y="561269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Rectangle 99"/>
          <p:cNvSpPr/>
          <p:nvPr/>
        </p:nvSpPr>
        <p:spPr>
          <a:xfrm>
            <a:off x="8872571" y="610799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Rectangle 100"/>
          <p:cNvSpPr/>
          <p:nvPr/>
        </p:nvSpPr>
        <p:spPr>
          <a:xfrm>
            <a:off x="8872571" y="635564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101"/>
          <p:cNvSpPr/>
          <p:nvPr/>
        </p:nvSpPr>
        <p:spPr>
          <a:xfrm>
            <a:off x="9209187" y="1546959"/>
            <a:ext cx="784298" cy="531104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102"/>
          <p:cNvSpPr/>
          <p:nvPr/>
        </p:nvSpPr>
        <p:spPr>
          <a:xfrm>
            <a:off x="9285387" y="16803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103"/>
          <p:cNvSpPr/>
          <p:nvPr/>
        </p:nvSpPr>
        <p:spPr>
          <a:xfrm>
            <a:off x="9628287" y="16803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>
            <a:off x="9285387" y="19279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>
            <a:off x="9456837" y="19279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Rectangle 106"/>
          <p:cNvSpPr/>
          <p:nvPr/>
        </p:nvSpPr>
        <p:spPr>
          <a:xfrm>
            <a:off x="9628287" y="19279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Rectangle 107"/>
          <p:cNvSpPr/>
          <p:nvPr/>
        </p:nvSpPr>
        <p:spPr>
          <a:xfrm>
            <a:off x="9285387" y="21756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Rectangle 108"/>
          <p:cNvSpPr/>
          <p:nvPr/>
        </p:nvSpPr>
        <p:spPr>
          <a:xfrm>
            <a:off x="9456837" y="21756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Rectangle 109"/>
          <p:cNvSpPr/>
          <p:nvPr/>
        </p:nvSpPr>
        <p:spPr>
          <a:xfrm>
            <a:off x="9628287" y="21756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Rectangle 110"/>
          <p:cNvSpPr/>
          <p:nvPr/>
        </p:nvSpPr>
        <p:spPr>
          <a:xfrm>
            <a:off x="9285387" y="24232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Rectangle 111"/>
          <p:cNvSpPr/>
          <p:nvPr/>
        </p:nvSpPr>
        <p:spPr>
          <a:xfrm>
            <a:off x="9456837" y="24232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Rectangle 112"/>
          <p:cNvSpPr/>
          <p:nvPr/>
        </p:nvSpPr>
        <p:spPr>
          <a:xfrm>
            <a:off x="9456837" y="29185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Rectangle 113"/>
          <p:cNvSpPr/>
          <p:nvPr/>
        </p:nvSpPr>
        <p:spPr>
          <a:xfrm>
            <a:off x="9285387" y="31662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Rectangle 114"/>
          <p:cNvSpPr/>
          <p:nvPr/>
        </p:nvSpPr>
        <p:spPr>
          <a:xfrm>
            <a:off x="9628287" y="34138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Rectangle 115"/>
          <p:cNvSpPr/>
          <p:nvPr/>
        </p:nvSpPr>
        <p:spPr>
          <a:xfrm>
            <a:off x="9456837" y="36615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Rectangle 116"/>
          <p:cNvSpPr/>
          <p:nvPr/>
        </p:nvSpPr>
        <p:spPr>
          <a:xfrm>
            <a:off x="9628287" y="36615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Rectangle 117"/>
          <p:cNvSpPr/>
          <p:nvPr/>
        </p:nvSpPr>
        <p:spPr>
          <a:xfrm>
            <a:off x="9285387" y="39091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Rectangle 118"/>
          <p:cNvSpPr/>
          <p:nvPr/>
        </p:nvSpPr>
        <p:spPr>
          <a:xfrm>
            <a:off x="9456837" y="39091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Rectangle 119"/>
          <p:cNvSpPr/>
          <p:nvPr/>
        </p:nvSpPr>
        <p:spPr>
          <a:xfrm>
            <a:off x="9285387" y="41568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Rectangle 120"/>
          <p:cNvSpPr/>
          <p:nvPr/>
        </p:nvSpPr>
        <p:spPr>
          <a:xfrm>
            <a:off x="9628287" y="41568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Rectangle 121"/>
          <p:cNvSpPr/>
          <p:nvPr/>
        </p:nvSpPr>
        <p:spPr>
          <a:xfrm>
            <a:off x="9456837" y="44044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Rectangle 122"/>
          <p:cNvSpPr/>
          <p:nvPr/>
        </p:nvSpPr>
        <p:spPr>
          <a:xfrm>
            <a:off x="9628287" y="44044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Rectangle 123"/>
          <p:cNvSpPr/>
          <p:nvPr/>
        </p:nvSpPr>
        <p:spPr>
          <a:xfrm>
            <a:off x="9285387" y="46521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Rectangle 124"/>
          <p:cNvSpPr/>
          <p:nvPr/>
        </p:nvSpPr>
        <p:spPr>
          <a:xfrm>
            <a:off x="9628287" y="46521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Rectangle 125"/>
          <p:cNvSpPr/>
          <p:nvPr/>
        </p:nvSpPr>
        <p:spPr>
          <a:xfrm>
            <a:off x="9285387" y="48997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Rectangle 126"/>
          <p:cNvSpPr/>
          <p:nvPr/>
        </p:nvSpPr>
        <p:spPr>
          <a:xfrm>
            <a:off x="9456837" y="48997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Rectangle 127"/>
          <p:cNvSpPr/>
          <p:nvPr/>
        </p:nvSpPr>
        <p:spPr>
          <a:xfrm>
            <a:off x="9628287" y="48997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Rectangle 128"/>
          <p:cNvSpPr/>
          <p:nvPr/>
        </p:nvSpPr>
        <p:spPr>
          <a:xfrm>
            <a:off x="9285387" y="51474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Rectangle 129"/>
          <p:cNvSpPr/>
          <p:nvPr/>
        </p:nvSpPr>
        <p:spPr>
          <a:xfrm>
            <a:off x="9456837" y="51474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Rectangle 130"/>
          <p:cNvSpPr/>
          <p:nvPr/>
        </p:nvSpPr>
        <p:spPr>
          <a:xfrm>
            <a:off x="9628287" y="51474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Rectangle 131"/>
          <p:cNvSpPr/>
          <p:nvPr/>
        </p:nvSpPr>
        <p:spPr>
          <a:xfrm>
            <a:off x="9285387" y="53950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Rectangle 132"/>
          <p:cNvSpPr/>
          <p:nvPr/>
        </p:nvSpPr>
        <p:spPr>
          <a:xfrm>
            <a:off x="9628287" y="53950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Rectangle 133"/>
          <p:cNvSpPr/>
          <p:nvPr/>
        </p:nvSpPr>
        <p:spPr>
          <a:xfrm>
            <a:off x="9456837" y="56427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Rectangle 134"/>
          <p:cNvSpPr/>
          <p:nvPr/>
        </p:nvSpPr>
        <p:spPr>
          <a:xfrm>
            <a:off x="9628287" y="56427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Rectangle 135"/>
          <p:cNvSpPr/>
          <p:nvPr/>
        </p:nvSpPr>
        <p:spPr>
          <a:xfrm>
            <a:off x="9285387" y="58903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Rectangle 136"/>
          <p:cNvSpPr/>
          <p:nvPr/>
        </p:nvSpPr>
        <p:spPr>
          <a:xfrm>
            <a:off x="9628287" y="58903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Rectangle 137"/>
          <p:cNvSpPr/>
          <p:nvPr/>
        </p:nvSpPr>
        <p:spPr>
          <a:xfrm>
            <a:off x="9285387" y="61380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Rectangle 138"/>
          <p:cNvSpPr/>
          <p:nvPr/>
        </p:nvSpPr>
        <p:spPr>
          <a:xfrm>
            <a:off x="9285387" y="63856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Rectangle 139"/>
          <p:cNvSpPr/>
          <p:nvPr/>
        </p:nvSpPr>
        <p:spPr>
          <a:xfrm>
            <a:off x="9456837" y="63856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Rectangle 140"/>
          <p:cNvSpPr/>
          <p:nvPr/>
        </p:nvSpPr>
        <p:spPr>
          <a:xfrm>
            <a:off x="10031585" y="3366826"/>
            <a:ext cx="758339" cy="349117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Rectangle 141"/>
          <p:cNvSpPr/>
          <p:nvPr/>
        </p:nvSpPr>
        <p:spPr>
          <a:xfrm>
            <a:off x="10450685" y="350017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Rectangle 142"/>
          <p:cNvSpPr/>
          <p:nvPr/>
        </p:nvSpPr>
        <p:spPr>
          <a:xfrm>
            <a:off x="10107785" y="374782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Rectangle 143"/>
          <p:cNvSpPr/>
          <p:nvPr/>
        </p:nvSpPr>
        <p:spPr>
          <a:xfrm>
            <a:off x="10279235" y="374782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Rectangle 144"/>
          <p:cNvSpPr/>
          <p:nvPr/>
        </p:nvSpPr>
        <p:spPr>
          <a:xfrm>
            <a:off x="10279235" y="399547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Rectangle 145"/>
          <p:cNvSpPr/>
          <p:nvPr/>
        </p:nvSpPr>
        <p:spPr>
          <a:xfrm>
            <a:off x="10450685" y="399547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Rectangle 146"/>
          <p:cNvSpPr/>
          <p:nvPr/>
        </p:nvSpPr>
        <p:spPr>
          <a:xfrm>
            <a:off x="10279235" y="424312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Rectangle 147"/>
          <p:cNvSpPr/>
          <p:nvPr/>
        </p:nvSpPr>
        <p:spPr>
          <a:xfrm>
            <a:off x="10279235" y="449077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Rectangle 148"/>
          <p:cNvSpPr/>
          <p:nvPr/>
        </p:nvSpPr>
        <p:spPr>
          <a:xfrm>
            <a:off x="10107785" y="473842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Rectangle 149"/>
          <p:cNvSpPr/>
          <p:nvPr/>
        </p:nvSpPr>
        <p:spPr>
          <a:xfrm>
            <a:off x="10279235" y="473842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Rectangle 150"/>
          <p:cNvSpPr/>
          <p:nvPr/>
        </p:nvSpPr>
        <p:spPr>
          <a:xfrm>
            <a:off x="10107785" y="498607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Rectangle 151"/>
          <p:cNvSpPr/>
          <p:nvPr/>
        </p:nvSpPr>
        <p:spPr>
          <a:xfrm>
            <a:off x="10279235" y="498607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Rectangle 152"/>
          <p:cNvSpPr/>
          <p:nvPr/>
        </p:nvSpPr>
        <p:spPr>
          <a:xfrm>
            <a:off x="10450685" y="498607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Rectangle 153"/>
          <p:cNvSpPr/>
          <p:nvPr/>
        </p:nvSpPr>
        <p:spPr>
          <a:xfrm>
            <a:off x="10107785" y="523372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Rectangle 154"/>
          <p:cNvSpPr/>
          <p:nvPr/>
        </p:nvSpPr>
        <p:spPr>
          <a:xfrm>
            <a:off x="10450685" y="523372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6" name="Rectangle 155"/>
          <p:cNvSpPr/>
          <p:nvPr/>
        </p:nvSpPr>
        <p:spPr>
          <a:xfrm>
            <a:off x="10107785" y="548137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7" name="Rectangle 156"/>
          <p:cNvSpPr/>
          <p:nvPr/>
        </p:nvSpPr>
        <p:spPr>
          <a:xfrm>
            <a:off x="10279235" y="548137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8" name="Rectangle 157"/>
          <p:cNvSpPr/>
          <p:nvPr/>
        </p:nvSpPr>
        <p:spPr>
          <a:xfrm>
            <a:off x="10450685" y="548137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9" name="Rectangle 158"/>
          <p:cNvSpPr/>
          <p:nvPr/>
        </p:nvSpPr>
        <p:spPr>
          <a:xfrm>
            <a:off x="10279235" y="572902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0" name="Rectangle 159"/>
          <p:cNvSpPr/>
          <p:nvPr/>
        </p:nvSpPr>
        <p:spPr>
          <a:xfrm>
            <a:off x="10450685" y="572902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1" name="Rectangle 160"/>
          <p:cNvSpPr/>
          <p:nvPr/>
        </p:nvSpPr>
        <p:spPr>
          <a:xfrm>
            <a:off x="10107785" y="597667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2" name="Rectangle 161"/>
          <p:cNvSpPr/>
          <p:nvPr/>
        </p:nvSpPr>
        <p:spPr>
          <a:xfrm>
            <a:off x="10107785" y="622432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3" name="Rectangle 162"/>
          <p:cNvSpPr/>
          <p:nvPr/>
        </p:nvSpPr>
        <p:spPr>
          <a:xfrm>
            <a:off x="10279235" y="622432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4" name="Rectangle 163"/>
          <p:cNvSpPr/>
          <p:nvPr/>
        </p:nvSpPr>
        <p:spPr>
          <a:xfrm>
            <a:off x="10450685" y="622432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5" name="Rectangle 164"/>
          <p:cNvSpPr/>
          <p:nvPr/>
        </p:nvSpPr>
        <p:spPr>
          <a:xfrm>
            <a:off x="10107785" y="647197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6" name="Rectangle 165"/>
          <p:cNvSpPr/>
          <p:nvPr/>
        </p:nvSpPr>
        <p:spPr>
          <a:xfrm>
            <a:off x="10450685" y="647197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7" name="Rectangle 166"/>
          <p:cNvSpPr/>
          <p:nvPr/>
        </p:nvSpPr>
        <p:spPr>
          <a:xfrm>
            <a:off x="10828023" y="4619824"/>
            <a:ext cx="809371" cy="223817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8" name="Rectangle 167"/>
          <p:cNvSpPr/>
          <p:nvPr/>
        </p:nvSpPr>
        <p:spPr>
          <a:xfrm>
            <a:off x="11075673" y="47531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9" name="Rectangle 168"/>
          <p:cNvSpPr/>
          <p:nvPr/>
        </p:nvSpPr>
        <p:spPr>
          <a:xfrm>
            <a:off x="11247123" y="47531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0" name="Rectangle 169"/>
          <p:cNvSpPr/>
          <p:nvPr/>
        </p:nvSpPr>
        <p:spPr>
          <a:xfrm>
            <a:off x="10904223" y="50008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1" name="Rectangle 170"/>
          <p:cNvSpPr/>
          <p:nvPr/>
        </p:nvSpPr>
        <p:spPr>
          <a:xfrm>
            <a:off x="11418573" y="52484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2" name="Rectangle 171"/>
          <p:cNvSpPr/>
          <p:nvPr/>
        </p:nvSpPr>
        <p:spPr>
          <a:xfrm>
            <a:off x="10904223" y="54961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3" name="Rectangle 172"/>
          <p:cNvSpPr/>
          <p:nvPr/>
        </p:nvSpPr>
        <p:spPr>
          <a:xfrm>
            <a:off x="11418573" y="54961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4" name="Rectangle 173"/>
          <p:cNvSpPr/>
          <p:nvPr/>
        </p:nvSpPr>
        <p:spPr>
          <a:xfrm>
            <a:off x="10904223" y="57437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5" name="Rectangle 174"/>
          <p:cNvSpPr/>
          <p:nvPr/>
        </p:nvSpPr>
        <p:spPr>
          <a:xfrm>
            <a:off x="11247123" y="57437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6" name="Rectangle 175"/>
          <p:cNvSpPr/>
          <p:nvPr/>
        </p:nvSpPr>
        <p:spPr>
          <a:xfrm>
            <a:off x="11418573" y="57437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7" name="Rectangle 176"/>
          <p:cNvSpPr/>
          <p:nvPr/>
        </p:nvSpPr>
        <p:spPr>
          <a:xfrm>
            <a:off x="11075673" y="59914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8" name="Rectangle 177"/>
          <p:cNvSpPr/>
          <p:nvPr/>
        </p:nvSpPr>
        <p:spPr>
          <a:xfrm>
            <a:off x="11247123" y="59914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9" name="Rectangle 178"/>
          <p:cNvSpPr/>
          <p:nvPr/>
        </p:nvSpPr>
        <p:spPr>
          <a:xfrm>
            <a:off x="11418573" y="59914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0" name="Rectangle 179"/>
          <p:cNvSpPr/>
          <p:nvPr/>
        </p:nvSpPr>
        <p:spPr>
          <a:xfrm>
            <a:off x="11075673" y="62390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1" name="Rectangle 180"/>
          <p:cNvSpPr/>
          <p:nvPr/>
        </p:nvSpPr>
        <p:spPr>
          <a:xfrm>
            <a:off x="11418573" y="62390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2" name="Rectangle 181"/>
          <p:cNvSpPr/>
          <p:nvPr/>
        </p:nvSpPr>
        <p:spPr>
          <a:xfrm>
            <a:off x="11075673" y="64867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3" name="Rectangle 182"/>
          <p:cNvSpPr/>
          <p:nvPr/>
        </p:nvSpPr>
        <p:spPr>
          <a:xfrm>
            <a:off x="11247123" y="64867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4" name="Rectangle 183"/>
          <p:cNvSpPr/>
          <p:nvPr/>
        </p:nvSpPr>
        <p:spPr>
          <a:xfrm>
            <a:off x="11675494" y="2233914"/>
            <a:ext cx="272666" cy="462408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5" name="TextBox 184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Performance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Growth was strongest in the second half as new contracts came online.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Revenue by quarter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5117592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8504" y="18478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0425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7254" y="17907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Engine parts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8504" y="26670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425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7254" y="26098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EV parts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8504" y="34861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425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7254" y="34290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Aftermarket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8504" y="43053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0425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7254" y="42481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Exports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Revenue mix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81300"/>
                <a:gridCol w="2781300"/>
                <a:gridCol w="2781300"/>
                <a:gridCol w="27813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Segment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Revenue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Growth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Margin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Engine parts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₹20.2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+21%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EV parts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₹13.4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+15%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Aftermarket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+12%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Exports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₹5.8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14%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9339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Segment performance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875520" y="822960"/>
            <a:ext cx="1341120" cy="134112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339840" y="2490161"/>
            <a:ext cx="535836" cy="436783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416040" y="26235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587490" y="26235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16040" y="31188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587490" y="31188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416040" y="33664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587490" y="33664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16040" y="36141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587490" y="36141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416040" y="38617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587490" y="41094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587490" y="43570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416040" y="46047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587490" y="51000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416040" y="53476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587490" y="53476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416040" y="55953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587490" y="55953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416040" y="58429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587490" y="58429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587490" y="60906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913776" y="2822454"/>
            <a:ext cx="671322" cy="403554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161426" y="29558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989976" y="32034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161426" y="32034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989976" y="34511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7161426" y="34511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989976" y="36987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332876" y="36987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989976" y="41940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7332876" y="41940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6989976" y="44417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7161426" y="44417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7332876" y="44417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6989976" y="46893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7161426" y="46893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7161426" y="49370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7332876" y="49370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7332876" y="51846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7161426" y="54323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7332876" y="54323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7332876" y="56799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6989976" y="59276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7161426" y="59276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7332876" y="59276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6989976" y="61752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7161426" y="61752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6989976" y="64229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7161426" y="64229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7623198" y="2944267"/>
            <a:ext cx="641300" cy="391373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7699398" y="30776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7870848" y="30776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8042298" y="30776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7699398" y="33252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7870848" y="33252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8042298" y="33252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7870848" y="35729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8042298" y="35729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7870848" y="38205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7699398" y="40682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8042298" y="40682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7699398" y="43158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7870848" y="43158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8042298" y="43158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7699398" y="45635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7699398" y="48111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8042298" y="48111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8042298" y="50588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7699398" y="53064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7870848" y="53064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8042298" y="53064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7870848" y="55541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8042298" y="55541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7870848" y="58017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8042298" y="58017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7870848" y="60494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8042298" y="60494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7699398" y="62970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7870848" y="62970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8042298" y="62970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7870848" y="65447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8042298" y="65447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8302597" y="4466688"/>
            <a:ext cx="595962" cy="239131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8378797" y="509533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8550247" y="509533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8378797" y="534298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8550247" y="534298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8378797" y="559063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8550247" y="583828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8378797" y="608593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>
            <a:off x="8550247" y="633358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8936660" y="1755496"/>
            <a:ext cx="721979" cy="510250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>
            <a:off x="9184310" y="188884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>
            <a:off x="9355760" y="213649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Rectangle 99"/>
          <p:cNvSpPr/>
          <p:nvPr/>
        </p:nvSpPr>
        <p:spPr>
          <a:xfrm>
            <a:off x="9012860" y="238414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Rectangle 100"/>
          <p:cNvSpPr/>
          <p:nvPr/>
        </p:nvSpPr>
        <p:spPr>
          <a:xfrm>
            <a:off x="9184310" y="238414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101"/>
          <p:cNvSpPr/>
          <p:nvPr/>
        </p:nvSpPr>
        <p:spPr>
          <a:xfrm>
            <a:off x="9012860" y="263179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102"/>
          <p:cNvSpPr/>
          <p:nvPr/>
        </p:nvSpPr>
        <p:spPr>
          <a:xfrm>
            <a:off x="9184310" y="263179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103"/>
          <p:cNvSpPr/>
          <p:nvPr/>
        </p:nvSpPr>
        <p:spPr>
          <a:xfrm>
            <a:off x="9355760" y="263179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>
            <a:off x="9184310" y="312709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>
            <a:off x="9355760" y="312709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Rectangle 106"/>
          <p:cNvSpPr/>
          <p:nvPr/>
        </p:nvSpPr>
        <p:spPr>
          <a:xfrm>
            <a:off x="9184310" y="337474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Rectangle 107"/>
          <p:cNvSpPr/>
          <p:nvPr/>
        </p:nvSpPr>
        <p:spPr>
          <a:xfrm>
            <a:off x="9012860" y="362239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Rectangle 108"/>
          <p:cNvSpPr/>
          <p:nvPr/>
        </p:nvSpPr>
        <p:spPr>
          <a:xfrm>
            <a:off x="9355760" y="362239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Rectangle 109"/>
          <p:cNvSpPr/>
          <p:nvPr/>
        </p:nvSpPr>
        <p:spPr>
          <a:xfrm>
            <a:off x="9012860" y="387004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Rectangle 110"/>
          <p:cNvSpPr/>
          <p:nvPr/>
        </p:nvSpPr>
        <p:spPr>
          <a:xfrm>
            <a:off x="9184310" y="387004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Rectangle 111"/>
          <p:cNvSpPr/>
          <p:nvPr/>
        </p:nvSpPr>
        <p:spPr>
          <a:xfrm>
            <a:off x="9012860" y="411769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Rectangle 112"/>
          <p:cNvSpPr/>
          <p:nvPr/>
        </p:nvSpPr>
        <p:spPr>
          <a:xfrm>
            <a:off x="9184310" y="411769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Rectangle 113"/>
          <p:cNvSpPr/>
          <p:nvPr/>
        </p:nvSpPr>
        <p:spPr>
          <a:xfrm>
            <a:off x="9355760" y="411769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Rectangle 114"/>
          <p:cNvSpPr/>
          <p:nvPr/>
        </p:nvSpPr>
        <p:spPr>
          <a:xfrm>
            <a:off x="9355760" y="461299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Rectangle 115"/>
          <p:cNvSpPr/>
          <p:nvPr/>
        </p:nvSpPr>
        <p:spPr>
          <a:xfrm>
            <a:off x="9184310" y="486064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Rectangle 116"/>
          <p:cNvSpPr/>
          <p:nvPr/>
        </p:nvSpPr>
        <p:spPr>
          <a:xfrm>
            <a:off x="9355760" y="486064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Rectangle 117"/>
          <p:cNvSpPr/>
          <p:nvPr/>
        </p:nvSpPr>
        <p:spPr>
          <a:xfrm>
            <a:off x="9184310" y="510829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Rectangle 118"/>
          <p:cNvSpPr/>
          <p:nvPr/>
        </p:nvSpPr>
        <p:spPr>
          <a:xfrm>
            <a:off x="9355760" y="510829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Rectangle 119"/>
          <p:cNvSpPr/>
          <p:nvPr/>
        </p:nvSpPr>
        <p:spPr>
          <a:xfrm>
            <a:off x="9355760" y="535594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Rectangle 120"/>
          <p:cNvSpPr/>
          <p:nvPr/>
        </p:nvSpPr>
        <p:spPr>
          <a:xfrm>
            <a:off x="9012860" y="560359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Rectangle 121"/>
          <p:cNvSpPr/>
          <p:nvPr/>
        </p:nvSpPr>
        <p:spPr>
          <a:xfrm>
            <a:off x="9355760" y="560359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Rectangle 122"/>
          <p:cNvSpPr/>
          <p:nvPr/>
        </p:nvSpPr>
        <p:spPr>
          <a:xfrm>
            <a:off x="9012860" y="585124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Rectangle 123"/>
          <p:cNvSpPr/>
          <p:nvPr/>
        </p:nvSpPr>
        <p:spPr>
          <a:xfrm>
            <a:off x="9184310" y="585124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Rectangle 124"/>
          <p:cNvSpPr/>
          <p:nvPr/>
        </p:nvSpPr>
        <p:spPr>
          <a:xfrm>
            <a:off x="9355760" y="585124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Rectangle 125"/>
          <p:cNvSpPr/>
          <p:nvPr/>
        </p:nvSpPr>
        <p:spPr>
          <a:xfrm>
            <a:off x="9012860" y="609889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Rectangle 126"/>
          <p:cNvSpPr/>
          <p:nvPr/>
        </p:nvSpPr>
        <p:spPr>
          <a:xfrm>
            <a:off x="9184310" y="609889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Rectangle 127"/>
          <p:cNvSpPr/>
          <p:nvPr/>
        </p:nvSpPr>
        <p:spPr>
          <a:xfrm>
            <a:off x="9012860" y="634654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Rectangle 128"/>
          <p:cNvSpPr/>
          <p:nvPr/>
        </p:nvSpPr>
        <p:spPr>
          <a:xfrm>
            <a:off x="9184310" y="634654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Rectangle 129"/>
          <p:cNvSpPr/>
          <p:nvPr/>
        </p:nvSpPr>
        <p:spPr>
          <a:xfrm>
            <a:off x="9696739" y="3941448"/>
            <a:ext cx="777798" cy="291655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Rectangle 130"/>
          <p:cNvSpPr/>
          <p:nvPr/>
        </p:nvSpPr>
        <p:spPr>
          <a:xfrm>
            <a:off x="9772939" y="40747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Rectangle 131"/>
          <p:cNvSpPr/>
          <p:nvPr/>
        </p:nvSpPr>
        <p:spPr>
          <a:xfrm>
            <a:off x="10115839" y="43224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Rectangle 132"/>
          <p:cNvSpPr/>
          <p:nvPr/>
        </p:nvSpPr>
        <p:spPr>
          <a:xfrm>
            <a:off x="9772939" y="45700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Rectangle 133"/>
          <p:cNvSpPr/>
          <p:nvPr/>
        </p:nvSpPr>
        <p:spPr>
          <a:xfrm>
            <a:off x="9944389" y="45700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Rectangle 134"/>
          <p:cNvSpPr/>
          <p:nvPr/>
        </p:nvSpPr>
        <p:spPr>
          <a:xfrm>
            <a:off x="10115839" y="45700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Rectangle 135"/>
          <p:cNvSpPr/>
          <p:nvPr/>
        </p:nvSpPr>
        <p:spPr>
          <a:xfrm>
            <a:off x="9772939" y="48177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Rectangle 136"/>
          <p:cNvSpPr/>
          <p:nvPr/>
        </p:nvSpPr>
        <p:spPr>
          <a:xfrm>
            <a:off x="9944389" y="48177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Rectangle 137"/>
          <p:cNvSpPr/>
          <p:nvPr/>
        </p:nvSpPr>
        <p:spPr>
          <a:xfrm>
            <a:off x="10115839" y="48177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Rectangle 138"/>
          <p:cNvSpPr/>
          <p:nvPr/>
        </p:nvSpPr>
        <p:spPr>
          <a:xfrm>
            <a:off x="10115839" y="53130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Rectangle 139"/>
          <p:cNvSpPr/>
          <p:nvPr/>
        </p:nvSpPr>
        <p:spPr>
          <a:xfrm>
            <a:off x="9944389" y="55606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Rectangle 140"/>
          <p:cNvSpPr/>
          <p:nvPr/>
        </p:nvSpPr>
        <p:spPr>
          <a:xfrm>
            <a:off x="10115839" y="55606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Rectangle 141"/>
          <p:cNvSpPr/>
          <p:nvPr/>
        </p:nvSpPr>
        <p:spPr>
          <a:xfrm>
            <a:off x="9944389" y="58083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Rectangle 142"/>
          <p:cNvSpPr/>
          <p:nvPr/>
        </p:nvSpPr>
        <p:spPr>
          <a:xfrm>
            <a:off x="10115839" y="58083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Rectangle 143"/>
          <p:cNvSpPr/>
          <p:nvPr/>
        </p:nvSpPr>
        <p:spPr>
          <a:xfrm>
            <a:off x="9772939" y="60559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Rectangle 144"/>
          <p:cNvSpPr/>
          <p:nvPr/>
        </p:nvSpPr>
        <p:spPr>
          <a:xfrm>
            <a:off x="9944389" y="60559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Rectangle 145"/>
          <p:cNvSpPr/>
          <p:nvPr/>
        </p:nvSpPr>
        <p:spPr>
          <a:xfrm>
            <a:off x="10115839" y="60559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Rectangle 146"/>
          <p:cNvSpPr/>
          <p:nvPr/>
        </p:nvSpPr>
        <p:spPr>
          <a:xfrm>
            <a:off x="9772939" y="65512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Rectangle 147"/>
          <p:cNvSpPr/>
          <p:nvPr/>
        </p:nvSpPr>
        <p:spPr>
          <a:xfrm>
            <a:off x="9944389" y="65512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Rectangle 148"/>
          <p:cNvSpPr/>
          <p:nvPr/>
        </p:nvSpPr>
        <p:spPr>
          <a:xfrm>
            <a:off x="10512637" y="1921564"/>
            <a:ext cx="545810" cy="493643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Rectangle 149"/>
          <p:cNvSpPr/>
          <p:nvPr/>
        </p:nvSpPr>
        <p:spPr>
          <a:xfrm>
            <a:off x="10588837" y="20549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Rectangle 150"/>
          <p:cNvSpPr/>
          <p:nvPr/>
        </p:nvSpPr>
        <p:spPr>
          <a:xfrm>
            <a:off x="10760287" y="23025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Rectangle 151"/>
          <p:cNvSpPr/>
          <p:nvPr/>
        </p:nvSpPr>
        <p:spPr>
          <a:xfrm>
            <a:off x="10588837" y="25502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Rectangle 152"/>
          <p:cNvSpPr/>
          <p:nvPr/>
        </p:nvSpPr>
        <p:spPr>
          <a:xfrm>
            <a:off x="10760287" y="25502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Rectangle 153"/>
          <p:cNvSpPr/>
          <p:nvPr/>
        </p:nvSpPr>
        <p:spPr>
          <a:xfrm>
            <a:off x="10588837" y="27978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Rectangle 154"/>
          <p:cNvSpPr/>
          <p:nvPr/>
        </p:nvSpPr>
        <p:spPr>
          <a:xfrm>
            <a:off x="10760287" y="27978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6" name="Rectangle 155"/>
          <p:cNvSpPr/>
          <p:nvPr/>
        </p:nvSpPr>
        <p:spPr>
          <a:xfrm>
            <a:off x="10588837" y="30455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7" name="Rectangle 156"/>
          <p:cNvSpPr/>
          <p:nvPr/>
        </p:nvSpPr>
        <p:spPr>
          <a:xfrm>
            <a:off x="10760287" y="30455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8" name="Rectangle 157"/>
          <p:cNvSpPr/>
          <p:nvPr/>
        </p:nvSpPr>
        <p:spPr>
          <a:xfrm>
            <a:off x="10760287" y="32931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9" name="Rectangle 158"/>
          <p:cNvSpPr/>
          <p:nvPr/>
        </p:nvSpPr>
        <p:spPr>
          <a:xfrm>
            <a:off x="10588837" y="35408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0" name="Rectangle 159"/>
          <p:cNvSpPr/>
          <p:nvPr/>
        </p:nvSpPr>
        <p:spPr>
          <a:xfrm>
            <a:off x="10588837" y="37884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1" name="Rectangle 160"/>
          <p:cNvSpPr/>
          <p:nvPr/>
        </p:nvSpPr>
        <p:spPr>
          <a:xfrm>
            <a:off x="10760287" y="37884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2" name="Rectangle 161"/>
          <p:cNvSpPr/>
          <p:nvPr/>
        </p:nvSpPr>
        <p:spPr>
          <a:xfrm>
            <a:off x="10760287" y="40361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3" name="Rectangle 162"/>
          <p:cNvSpPr/>
          <p:nvPr/>
        </p:nvSpPr>
        <p:spPr>
          <a:xfrm>
            <a:off x="10760287" y="42837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4" name="Rectangle 163"/>
          <p:cNvSpPr/>
          <p:nvPr/>
        </p:nvSpPr>
        <p:spPr>
          <a:xfrm>
            <a:off x="10588837" y="45314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5" name="Rectangle 164"/>
          <p:cNvSpPr/>
          <p:nvPr/>
        </p:nvSpPr>
        <p:spPr>
          <a:xfrm>
            <a:off x="10760287" y="47790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6" name="Rectangle 165"/>
          <p:cNvSpPr/>
          <p:nvPr/>
        </p:nvSpPr>
        <p:spPr>
          <a:xfrm>
            <a:off x="10588837" y="50267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7" name="Rectangle 166"/>
          <p:cNvSpPr/>
          <p:nvPr/>
        </p:nvSpPr>
        <p:spPr>
          <a:xfrm>
            <a:off x="10588837" y="52743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8" name="Rectangle 167"/>
          <p:cNvSpPr/>
          <p:nvPr/>
        </p:nvSpPr>
        <p:spPr>
          <a:xfrm>
            <a:off x="10760287" y="52743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9" name="Rectangle 168"/>
          <p:cNvSpPr/>
          <p:nvPr/>
        </p:nvSpPr>
        <p:spPr>
          <a:xfrm>
            <a:off x="10588837" y="55220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0" name="Rectangle 169"/>
          <p:cNvSpPr/>
          <p:nvPr/>
        </p:nvSpPr>
        <p:spPr>
          <a:xfrm>
            <a:off x="10588837" y="60173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1" name="Rectangle 170"/>
          <p:cNvSpPr/>
          <p:nvPr/>
        </p:nvSpPr>
        <p:spPr>
          <a:xfrm>
            <a:off x="10760287" y="60173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2" name="Rectangle 171"/>
          <p:cNvSpPr/>
          <p:nvPr/>
        </p:nvSpPr>
        <p:spPr>
          <a:xfrm>
            <a:off x="10760287" y="65126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3" name="Rectangle 172"/>
          <p:cNvSpPr/>
          <p:nvPr/>
        </p:nvSpPr>
        <p:spPr>
          <a:xfrm>
            <a:off x="11096546" y="1752861"/>
            <a:ext cx="842299" cy="510513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4" name="Rectangle 173"/>
          <p:cNvSpPr/>
          <p:nvPr/>
        </p:nvSpPr>
        <p:spPr>
          <a:xfrm>
            <a:off x="11344196" y="18862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5" name="Rectangle 174"/>
          <p:cNvSpPr/>
          <p:nvPr/>
        </p:nvSpPr>
        <p:spPr>
          <a:xfrm>
            <a:off x="11515646" y="18862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6" name="Rectangle 175"/>
          <p:cNvSpPr/>
          <p:nvPr/>
        </p:nvSpPr>
        <p:spPr>
          <a:xfrm>
            <a:off x="11687096" y="18862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7" name="Rectangle 176"/>
          <p:cNvSpPr/>
          <p:nvPr/>
        </p:nvSpPr>
        <p:spPr>
          <a:xfrm>
            <a:off x="11172746" y="23815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8" name="Rectangle 177"/>
          <p:cNvSpPr/>
          <p:nvPr/>
        </p:nvSpPr>
        <p:spPr>
          <a:xfrm>
            <a:off x="11515646" y="23815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9" name="Rectangle 178"/>
          <p:cNvSpPr/>
          <p:nvPr/>
        </p:nvSpPr>
        <p:spPr>
          <a:xfrm>
            <a:off x="11687096" y="23815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0" name="Rectangle 179"/>
          <p:cNvSpPr/>
          <p:nvPr/>
        </p:nvSpPr>
        <p:spPr>
          <a:xfrm>
            <a:off x="11172746" y="26291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1" name="Rectangle 180"/>
          <p:cNvSpPr/>
          <p:nvPr/>
        </p:nvSpPr>
        <p:spPr>
          <a:xfrm>
            <a:off x="11344196" y="26291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2" name="Rectangle 181"/>
          <p:cNvSpPr/>
          <p:nvPr/>
        </p:nvSpPr>
        <p:spPr>
          <a:xfrm>
            <a:off x="11344196" y="28768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3" name="Rectangle 182"/>
          <p:cNvSpPr/>
          <p:nvPr/>
        </p:nvSpPr>
        <p:spPr>
          <a:xfrm>
            <a:off x="11687096" y="28768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4" name="Rectangle 183"/>
          <p:cNvSpPr/>
          <p:nvPr/>
        </p:nvSpPr>
        <p:spPr>
          <a:xfrm>
            <a:off x="11515646" y="31244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5" name="Rectangle 184"/>
          <p:cNvSpPr/>
          <p:nvPr/>
        </p:nvSpPr>
        <p:spPr>
          <a:xfrm>
            <a:off x="11172746" y="33721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6" name="Rectangle 185"/>
          <p:cNvSpPr/>
          <p:nvPr/>
        </p:nvSpPr>
        <p:spPr>
          <a:xfrm>
            <a:off x="11344196" y="33721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7" name="Rectangle 186"/>
          <p:cNvSpPr/>
          <p:nvPr/>
        </p:nvSpPr>
        <p:spPr>
          <a:xfrm>
            <a:off x="11687096" y="33721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8" name="Rectangle 187"/>
          <p:cNvSpPr/>
          <p:nvPr/>
        </p:nvSpPr>
        <p:spPr>
          <a:xfrm>
            <a:off x="11172746" y="36197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9" name="Rectangle 188"/>
          <p:cNvSpPr/>
          <p:nvPr/>
        </p:nvSpPr>
        <p:spPr>
          <a:xfrm>
            <a:off x="11687096" y="36197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0" name="Rectangle 189"/>
          <p:cNvSpPr/>
          <p:nvPr/>
        </p:nvSpPr>
        <p:spPr>
          <a:xfrm>
            <a:off x="11172746" y="38674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1" name="Rectangle 190"/>
          <p:cNvSpPr/>
          <p:nvPr/>
        </p:nvSpPr>
        <p:spPr>
          <a:xfrm>
            <a:off x="11515646" y="38674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2" name="Rectangle 191"/>
          <p:cNvSpPr/>
          <p:nvPr/>
        </p:nvSpPr>
        <p:spPr>
          <a:xfrm>
            <a:off x="11687096" y="38674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3" name="Rectangle 192"/>
          <p:cNvSpPr/>
          <p:nvPr/>
        </p:nvSpPr>
        <p:spPr>
          <a:xfrm>
            <a:off x="11687096" y="41150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4" name="Rectangle 193"/>
          <p:cNvSpPr/>
          <p:nvPr/>
        </p:nvSpPr>
        <p:spPr>
          <a:xfrm>
            <a:off x="11515646" y="43627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5" name="Rectangle 194"/>
          <p:cNvSpPr/>
          <p:nvPr/>
        </p:nvSpPr>
        <p:spPr>
          <a:xfrm>
            <a:off x="11687096" y="43627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6" name="Rectangle 195"/>
          <p:cNvSpPr/>
          <p:nvPr/>
        </p:nvSpPr>
        <p:spPr>
          <a:xfrm>
            <a:off x="11172746" y="46103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7" name="Rectangle 196"/>
          <p:cNvSpPr/>
          <p:nvPr/>
        </p:nvSpPr>
        <p:spPr>
          <a:xfrm>
            <a:off x="11344196" y="46103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8" name="Rectangle 197"/>
          <p:cNvSpPr/>
          <p:nvPr/>
        </p:nvSpPr>
        <p:spPr>
          <a:xfrm>
            <a:off x="11344196" y="48580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9" name="Rectangle 198"/>
          <p:cNvSpPr/>
          <p:nvPr/>
        </p:nvSpPr>
        <p:spPr>
          <a:xfrm>
            <a:off x="11172746" y="51056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0" name="Rectangle 199"/>
          <p:cNvSpPr/>
          <p:nvPr/>
        </p:nvSpPr>
        <p:spPr>
          <a:xfrm>
            <a:off x="11515646" y="51056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1" name="Rectangle 200"/>
          <p:cNvSpPr/>
          <p:nvPr/>
        </p:nvSpPr>
        <p:spPr>
          <a:xfrm>
            <a:off x="11344196" y="53533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2" name="Rectangle 201"/>
          <p:cNvSpPr/>
          <p:nvPr/>
        </p:nvSpPr>
        <p:spPr>
          <a:xfrm>
            <a:off x="11515646" y="53533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3" name="Rectangle 202"/>
          <p:cNvSpPr/>
          <p:nvPr/>
        </p:nvSpPr>
        <p:spPr>
          <a:xfrm>
            <a:off x="11344196" y="56009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4" name="Rectangle 203"/>
          <p:cNvSpPr/>
          <p:nvPr/>
        </p:nvSpPr>
        <p:spPr>
          <a:xfrm>
            <a:off x="11515646" y="56009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5" name="Rectangle 204"/>
          <p:cNvSpPr/>
          <p:nvPr/>
        </p:nvSpPr>
        <p:spPr>
          <a:xfrm>
            <a:off x="11172746" y="58486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6" name="Rectangle 205"/>
          <p:cNvSpPr/>
          <p:nvPr/>
        </p:nvSpPr>
        <p:spPr>
          <a:xfrm>
            <a:off x="11344196" y="58486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7" name="Rectangle 206"/>
          <p:cNvSpPr/>
          <p:nvPr/>
        </p:nvSpPr>
        <p:spPr>
          <a:xfrm>
            <a:off x="11515646" y="58486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8" name="Rectangle 207"/>
          <p:cNvSpPr/>
          <p:nvPr/>
        </p:nvSpPr>
        <p:spPr>
          <a:xfrm>
            <a:off x="11172746" y="60962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9" name="Rectangle 208"/>
          <p:cNvSpPr/>
          <p:nvPr/>
        </p:nvSpPr>
        <p:spPr>
          <a:xfrm>
            <a:off x="11344196" y="60962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0" name="Rectangle 209"/>
          <p:cNvSpPr/>
          <p:nvPr/>
        </p:nvSpPr>
        <p:spPr>
          <a:xfrm>
            <a:off x="11515646" y="60962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1" name="Rectangle 210"/>
          <p:cNvSpPr/>
          <p:nvPr/>
        </p:nvSpPr>
        <p:spPr>
          <a:xfrm>
            <a:off x="11687096" y="60962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2" name="Rectangle 211"/>
          <p:cNvSpPr/>
          <p:nvPr/>
        </p:nvSpPr>
        <p:spPr>
          <a:xfrm>
            <a:off x="11172746" y="63439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3" name="Rectangle 212"/>
          <p:cNvSpPr/>
          <p:nvPr/>
        </p:nvSpPr>
        <p:spPr>
          <a:xfrm>
            <a:off x="11344196" y="63439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4" name="Rectangle 213"/>
          <p:cNvSpPr/>
          <p:nvPr/>
        </p:nvSpPr>
        <p:spPr>
          <a:xfrm>
            <a:off x="11515646" y="63439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5" name="TextBox 214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Operations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80110" y="22174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Efficiency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Automate reporting and cut month-end close to five days.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677410" y="221742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Quality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complaint resolution under 48 hours.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74710" y="221742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People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Launch a manager development programme.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Operational priorities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3400" y="165735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4.6/5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52222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average rating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03530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62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390017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net promoter score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41325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-18%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527812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fewer complaints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251960" y="1657350"/>
          <a:ext cx="7406640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Customer satisfaction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33400" y="1657350"/>
            <a:ext cx="5486400" cy="2133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809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90650" y="1866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Strengths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90650" y="2209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Loyal customer base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Strong delivery record</a:t>
            </a:r>
          </a:p>
        </p:txBody>
      </p:sp>
      <p:sp>
        <p:nvSpPr>
          <p:cNvPr id="8" name="Rectangle 7"/>
          <p:cNvSpPr/>
          <p:nvPr/>
        </p:nvSpPr>
        <p:spPr>
          <a:xfrm>
            <a:off x="6172200" y="1657350"/>
            <a:ext cx="5486400" cy="2133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81750" y="1809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</a:rPr>
              <a:t>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9450" y="1866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Weaknesses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9450" y="2209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Manual processes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Thin bench in sales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33400" y="3943350"/>
            <a:ext cx="5486400" cy="21336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29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</a:rPr>
              <a:t>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90650" y="4152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Opportunities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90650" y="4495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New regions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Digital self-service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72200" y="3943350"/>
            <a:ext cx="5486400" cy="21336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29450" y="4152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Threats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9450" y="4495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Price competition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Rising input costs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Where we stand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875520" y="822960"/>
            <a:ext cx="1341120" cy="134112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339840" y="2710881"/>
            <a:ext cx="890124" cy="414711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587490" y="28442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930390" y="28442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16040" y="30918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587490" y="30918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758940" y="30918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416040" y="33395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587490" y="33395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416040" y="35871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758940" y="35871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930390" y="35871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587490" y="38348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758940" y="38348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416040" y="40824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587490" y="40824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758940" y="40824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416040" y="43301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587490" y="43301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758940" y="43301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587490" y="45777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758940" y="45777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16040" y="48254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758940" y="48254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930390" y="48254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930390" y="50730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416040" y="53207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6930390" y="53207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416040" y="55683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6758940" y="55683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930390" y="55683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6587490" y="58160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6587490" y="60636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6758940" y="60636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6930390" y="60636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7268064" y="4506006"/>
            <a:ext cx="907215" cy="235199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7858614" y="463935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7344264" y="488700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7515714" y="488700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7687164" y="488700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7858614" y="488700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7344264" y="513465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7515714" y="513465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7858614" y="513465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7344264" y="562995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7515714" y="562995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7687164" y="562995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7858614" y="562995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7344264" y="587760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7515714" y="587760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7687164" y="587760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7858614" y="587760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7344264" y="612525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7687164" y="612525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7858614" y="612525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7344264" y="637290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7858614" y="637290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8213379" y="4127081"/>
            <a:ext cx="670995" cy="273091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8461029" y="42604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8461029" y="47557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8632479" y="47557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8461029" y="50033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8289579" y="52510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8461029" y="52510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8289579" y="54986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8461029" y="54986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8632479" y="54986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8461029" y="57463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8632479" y="59939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8289579" y="64892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8632479" y="64892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8922474" y="3596240"/>
            <a:ext cx="604098" cy="326176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8998674" y="397724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9170124" y="397724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9170124" y="422489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8998674" y="472019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9170124" y="496784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8998674" y="521549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9170124" y="521549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8998674" y="571079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9170124" y="595844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8998674" y="620609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9170124" y="620609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9564672" y="2731830"/>
            <a:ext cx="851938" cy="412617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9640872" y="28651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9812322" y="31128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9983772" y="31128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9812322" y="33604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9812322" y="36081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9983772" y="36081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9983772" y="38557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>
            <a:off x="10155222" y="38557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9983772" y="41034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>
            <a:off x="9812322" y="43510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>
            <a:off x="10155222" y="43510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Rectangle 99"/>
          <p:cNvSpPr/>
          <p:nvPr/>
        </p:nvSpPr>
        <p:spPr>
          <a:xfrm>
            <a:off x="9812322" y="45987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Rectangle 100"/>
          <p:cNvSpPr/>
          <p:nvPr/>
        </p:nvSpPr>
        <p:spPr>
          <a:xfrm>
            <a:off x="9983772" y="45987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101"/>
          <p:cNvSpPr/>
          <p:nvPr/>
        </p:nvSpPr>
        <p:spPr>
          <a:xfrm>
            <a:off x="9640872" y="48463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102"/>
          <p:cNvSpPr/>
          <p:nvPr/>
        </p:nvSpPr>
        <p:spPr>
          <a:xfrm>
            <a:off x="9812322" y="48463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103"/>
          <p:cNvSpPr/>
          <p:nvPr/>
        </p:nvSpPr>
        <p:spPr>
          <a:xfrm>
            <a:off x="9983772" y="48463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>
            <a:off x="10155222" y="48463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>
            <a:off x="9640872" y="50940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Rectangle 106"/>
          <p:cNvSpPr/>
          <p:nvPr/>
        </p:nvSpPr>
        <p:spPr>
          <a:xfrm>
            <a:off x="9812322" y="50940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Rectangle 107"/>
          <p:cNvSpPr/>
          <p:nvPr/>
        </p:nvSpPr>
        <p:spPr>
          <a:xfrm>
            <a:off x="9812322" y="53416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Rectangle 108"/>
          <p:cNvSpPr/>
          <p:nvPr/>
        </p:nvSpPr>
        <p:spPr>
          <a:xfrm>
            <a:off x="9983772" y="53416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Rectangle 109"/>
          <p:cNvSpPr/>
          <p:nvPr/>
        </p:nvSpPr>
        <p:spPr>
          <a:xfrm>
            <a:off x="9640872" y="55893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Rectangle 110"/>
          <p:cNvSpPr/>
          <p:nvPr/>
        </p:nvSpPr>
        <p:spPr>
          <a:xfrm>
            <a:off x="10155222" y="55893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Rectangle 111"/>
          <p:cNvSpPr/>
          <p:nvPr/>
        </p:nvSpPr>
        <p:spPr>
          <a:xfrm>
            <a:off x="9640872" y="58369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Rectangle 112"/>
          <p:cNvSpPr/>
          <p:nvPr/>
        </p:nvSpPr>
        <p:spPr>
          <a:xfrm>
            <a:off x="10155222" y="58369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Rectangle 113"/>
          <p:cNvSpPr/>
          <p:nvPr/>
        </p:nvSpPr>
        <p:spPr>
          <a:xfrm>
            <a:off x="9983772" y="60846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Rectangle 114"/>
          <p:cNvSpPr/>
          <p:nvPr/>
        </p:nvSpPr>
        <p:spPr>
          <a:xfrm>
            <a:off x="10155222" y="608463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Rectangle 115"/>
          <p:cNvSpPr/>
          <p:nvPr/>
        </p:nvSpPr>
        <p:spPr>
          <a:xfrm>
            <a:off x="9640872" y="63322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Rectangle 116"/>
          <p:cNvSpPr/>
          <p:nvPr/>
        </p:nvSpPr>
        <p:spPr>
          <a:xfrm>
            <a:off x="9812322" y="63322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Rectangle 117"/>
          <p:cNvSpPr/>
          <p:nvPr/>
        </p:nvSpPr>
        <p:spPr>
          <a:xfrm>
            <a:off x="9983772" y="633228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Rectangle 118"/>
          <p:cNvSpPr/>
          <p:nvPr/>
        </p:nvSpPr>
        <p:spPr>
          <a:xfrm>
            <a:off x="10454711" y="3327309"/>
            <a:ext cx="897525" cy="353069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Rectangle 119"/>
          <p:cNvSpPr/>
          <p:nvPr/>
        </p:nvSpPr>
        <p:spPr>
          <a:xfrm>
            <a:off x="10530911" y="34606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Rectangle 120"/>
          <p:cNvSpPr/>
          <p:nvPr/>
        </p:nvSpPr>
        <p:spPr>
          <a:xfrm>
            <a:off x="10702361" y="34606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Rectangle 121"/>
          <p:cNvSpPr/>
          <p:nvPr/>
        </p:nvSpPr>
        <p:spPr>
          <a:xfrm>
            <a:off x="10873811" y="34606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Rectangle 122"/>
          <p:cNvSpPr/>
          <p:nvPr/>
        </p:nvSpPr>
        <p:spPr>
          <a:xfrm>
            <a:off x="10702361" y="37083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Rectangle 123"/>
          <p:cNvSpPr/>
          <p:nvPr/>
        </p:nvSpPr>
        <p:spPr>
          <a:xfrm>
            <a:off x="10873811" y="37083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Rectangle 124"/>
          <p:cNvSpPr/>
          <p:nvPr/>
        </p:nvSpPr>
        <p:spPr>
          <a:xfrm>
            <a:off x="11045261" y="37083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Rectangle 125"/>
          <p:cNvSpPr/>
          <p:nvPr/>
        </p:nvSpPr>
        <p:spPr>
          <a:xfrm>
            <a:off x="10702361" y="39559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Rectangle 126"/>
          <p:cNvSpPr/>
          <p:nvPr/>
        </p:nvSpPr>
        <p:spPr>
          <a:xfrm>
            <a:off x="11045261" y="39559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Rectangle 127"/>
          <p:cNvSpPr/>
          <p:nvPr/>
        </p:nvSpPr>
        <p:spPr>
          <a:xfrm>
            <a:off x="10702361" y="42036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Rectangle 128"/>
          <p:cNvSpPr/>
          <p:nvPr/>
        </p:nvSpPr>
        <p:spPr>
          <a:xfrm>
            <a:off x="10873811" y="42036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Rectangle 129"/>
          <p:cNvSpPr/>
          <p:nvPr/>
        </p:nvSpPr>
        <p:spPr>
          <a:xfrm>
            <a:off x="11045261" y="42036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Rectangle 130"/>
          <p:cNvSpPr/>
          <p:nvPr/>
        </p:nvSpPr>
        <p:spPr>
          <a:xfrm>
            <a:off x="10530911" y="44512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Rectangle 131"/>
          <p:cNvSpPr/>
          <p:nvPr/>
        </p:nvSpPr>
        <p:spPr>
          <a:xfrm>
            <a:off x="10702361" y="44512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Rectangle 132"/>
          <p:cNvSpPr/>
          <p:nvPr/>
        </p:nvSpPr>
        <p:spPr>
          <a:xfrm>
            <a:off x="11045261" y="44512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Rectangle 133"/>
          <p:cNvSpPr/>
          <p:nvPr/>
        </p:nvSpPr>
        <p:spPr>
          <a:xfrm>
            <a:off x="10530911" y="46989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Rectangle 134"/>
          <p:cNvSpPr/>
          <p:nvPr/>
        </p:nvSpPr>
        <p:spPr>
          <a:xfrm>
            <a:off x="10873811" y="46989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Rectangle 135"/>
          <p:cNvSpPr/>
          <p:nvPr/>
        </p:nvSpPr>
        <p:spPr>
          <a:xfrm>
            <a:off x="10530911" y="49465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Rectangle 136"/>
          <p:cNvSpPr/>
          <p:nvPr/>
        </p:nvSpPr>
        <p:spPr>
          <a:xfrm>
            <a:off x="10702361" y="49465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Rectangle 137"/>
          <p:cNvSpPr/>
          <p:nvPr/>
        </p:nvSpPr>
        <p:spPr>
          <a:xfrm>
            <a:off x="10873811" y="49465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Rectangle 138"/>
          <p:cNvSpPr/>
          <p:nvPr/>
        </p:nvSpPr>
        <p:spPr>
          <a:xfrm>
            <a:off x="10702361" y="51942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Rectangle 139"/>
          <p:cNvSpPr/>
          <p:nvPr/>
        </p:nvSpPr>
        <p:spPr>
          <a:xfrm>
            <a:off x="10873811" y="51942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Rectangle 140"/>
          <p:cNvSpPr/>
          <p:nvPr/>
        </p:nvSpPr>
        <p:spPr>
          <a:xfrm>
            <a:off x="10530911" y="54418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Rectangle 141"/>
          <p:cNvSpPr/>
          <p:nvPr/>
        </p:nvSpPr>
        <p:spPr>
          <a:xfrm>
            <a:off x="10873811" y="54418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Rectangle 142"/>
          <p:cNvSpPr/>
          <p:nvPr/>
        </p:nvSpPr>
        <p:spPr>
          <a:xfrm>
            <a:off x="10530911" y="56895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Rectangle 143"/>
          <p:cNvSpPr/>
          <p:nvPr/>
        </p:nvSpPr>
        <p:spPr>
          <a:xfrm>
            <a:off x="11045261" y="56895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Rectangle 144"/>
          <p:cNvSpPr/>
          <p:nvPr/>
        </p:nvSpPr>
        <p:spPr>
          <a:xfrm>
            <a:off x="10702361" y="59371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Rectangle 145"/>
          <p:cNvSpPr/>
          <p:nvPr/>
        </p:nvSpPr>
        <p:spPr>
          <a:xfrm>
            <a:off x="10530911" y="61848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Rectangle 146"/>
          <p:cNvSpPr/>
          <p:nvPr/>
        </p:nvSpPr>
        <p:spPr>
          <a:xfrm>
            <a:off x="10702361" y="61848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Rectangle 147"/>
          <p:cNvSpPr/>
          <p:nvPr/>
        </p:nvSpPr>
        <p:spPr>
          <a:xfrm>
            <a:off x="10873811" y="64324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Rectangle 148"/>
          <p:cNvSpPr/>
          <p:nvPr/>
        </p:nvSpPr>
        <p:spPr>
          <a:xfrm>
            <a:off x="11045261" y="64324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Rectangle 149"/>
          <p:cNvSpPr/>
          <p:nvPr/>
        </p:nvSpPr>
        <p:spPr>
          <a:xfrm>
            <a:off x="11390336" y="4024453"/>
            <a:ext cx="557824" cy="283354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Rectangle 150"/>
          <p:cNvSpPr/>
          <p:nvPr/>
        </p:nvSpPr>
        <p:spPr>
          <a:xfrm>
            <a:off x="11466536" y="41578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Rectangle 151"/>
          <p:cNvSpPr/>
          <p:nvPr/>
        </p:nvSpPr>
        <p:spPr>
          <a:xfrm>
            <a:off x="11637986" y="41578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Rectangle 152"/>
          <p:cNvSpPr/>
          <p:nvPr/>
        </p:nvSpPr>
        <p:spPr>
          <a:xfrm>
            <a:off x="11466536" y="46531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Rectangle 153"/>
          <p:cNvSpPr/>
          <p:nvPr/>
        </p:nvSpPr>
        <p:spPr>
          <a:xfrm>
            <a:off x="11637986" y="49007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Rectangle 154"/>
          <p:cNvSpPr/>
          <p:nvPr/>
        </p:nvSpPr>
        <p:spPr>
          <a:xfrm>
            <a:off x="11637986" y="51484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6" name="Rectangle 155"/>
          <p:cNvSpPr/>
          <p:nvPr/>
        </p:nvSpPr>
        <p:spPr>
          <a:xfrm>
            <a:off x="11466536" y="53960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7" name="Rectangle 156"/>
          <p:cNvSpPr/>
          <p:nvPr/>
        </p:nvSpPr>
        <p:spPr>
          <a:xfrm>
            <a:off x="11466536" y="58913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8" name="Rectangle 157"/>
          <p:cNvSpPr/>
          <p:nvPr/>
        </p:nvSpPr>
        <p:spPr>
          <a:xfrm>
            <a:off x="11637986" y="61390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9" name="TextBox 158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Outlook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533400" y="3513582"/>
            <a:ext cx="111252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5334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Systems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New ERP go-live</a:t>
            </a:r>
          </a:p>
        </p:txBody>
      </p:sp>
      <p:sp>
        <p:nvSpPr>
          <p:cNvPr id="9" name="Oval 8"/>
          <p:cNvSpPr/>
          <p:nvPr/>
        </p:nvSpPr>
        <p:spPr>
          <a:xfrm>
            <a:off x="3314700" y="3408807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147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147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Markets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147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Enter two new regions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08807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Products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Launch premium tier</a:t>
            </a:r>
          </a:p>
        </p:txBody>
      </p:sp>
      <p:sp>
        <p:nvSpPr>
          <p:cNvPr id="17" name="Oval 16"/>
          <p:cNvSpPr/>
          <p:nvPr/>
        </p:nvSpPr>
        <p:spPr>
          <a:xfrm>
            <a:off x="8877300" y="3408807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773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773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Double partner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Plan for next year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33400" y="1657350"/>
            <a:ext cx="539115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This year</a:t>
            </a:r>
          </a:p>
        </p:txBody>
      </p:sp>
      <p:sp>
        <p:nvSpPr>
          <p:cNvPr id="6" name="Rectangle 5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Revenue ₹48 Cr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2,140 customers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94% on-time delivery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657350"/>
            <a:ext cx="539115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Next year target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Revenue ₹58 Cr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2,700 customers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97% on-time delivery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Targets vs this year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Decisions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the regional expansion budget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Confirm hiring plan for sales and support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Agree on the new pricing structure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Nominate owners for each priority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Strategy &amp; Finance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Discussion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Thank you — questions and decisions.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business-360">
  <a:themeElements>
    <a:clrScheme name="Morphiq business-360">
      <a:dk1>
        <a:srgbClr val="132A1F"/>
      </a:dk1>
      <a:lt1>
        <a:srgbClr val="FBF8EF"/>
      </a:lt1>
      <a:dk2>
        <a:srgbClr val="56645B"/>
      </a:dk2>
      <a:lt2>
        <a:srgbClr val="EFEAD8"/>
      </a:lt2>
      <a:accent1>
        <a:srgbClr val="1F6F50"/>
      </a:accent1>
      <a:accent2>
        <a:srgbClr val="E07A5F"/>
      </a:accent2>
      <a:accent3>
        <a:srgbClr val="F2CC8F"/>
      </a:accent3>
      <a:accent4>
        <a:srgbClr val="3D405B"/>
      </a:accent4>
      <a:accent5>
        <a:srgbClr val="D3DFD2"/>
      </a:accent5>
      <a:accent6>
        <a:srgbClr val="D6D7CE"/>
      </a:accent6>
      <a:hlink>
        <a:srgbClr val="1F6F50"/>
      </a:hlink>
      <a:folHlink>
        <a:srgbClr val="E07A5F"/>
      </a:folHlink>
    </a:clrScheme>
    <a:fontScheme name="Morphiq business-360">
      <a:majorFont>
        <a:latin typeface="Outfit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Report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