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Generics</c:v>
                </c:pt>
                <c:pt idx="1">
                  <c:v>OTC</c:v>
                </c:pt>
                <c:pt idx="2">
                  <c:v>Exports</c:v>
                </c:pt>
                <c:pt idx="3">
                  <c:v>Institutional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PERFORMANCE REVIEW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PERFORMANCE REVIEW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PERFORMANCE REVIEW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PERFORMANCE REVIEW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831328" y="3888694"/>
            <a:ext cx="381677" cy="812846"/>
          </a:xfrm>
          <a:prstGeom prst="roundRect">
            <a:avLst>
              <a:gd name="adj" fmla="val 1497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376581" y="3458407"/>
            <a:ext cx="381677" cy="1243133"/>
          </a:xfrm>
          <a:prstGeom prst="roundRect">
            <a:avLst>
              <a:gd name="adj" fmla="val 1497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921835" y="2908605"/>
            <a:ext cx="381677" cy="1792935"/>
          </a:xfrm>
          <a:prstGeom prst="roundRect">
            <a:avLst>
              <a:gd name="adj" fmla="val 1497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467088" y="2615877"/>
            <a:ext cx="381677" cy="2085663"/>
          </a:xfrm>
          <a:prstGeom prst="roundRect">
            <a:avLst>
              <a:gd name="adj" fmla="val 1497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012341" y="1796883"/>
            <a:ext cx="381677" cy="2904657"/>
          </a:xfrm>
          <a:prstGeom prst="roundRect">
            <a:avLst>
              <a:gd name="adj" fmla="val 14973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557595" y="1695232"/>
            <a:ext cx="381677" cy="3006308"/>
          </a:xfrm>
          <a:prstGeom prst="roundRect">
            <a:avLst>
              <a:gd name="adj" fmla="val 14973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 flipV="1">
            <a:off x="8022167" y="3117533"/>
            <a:ext cx="545253" cy="492442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567420" y="2625090"/>
            <a:ext cx="545253" cy="49244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9112673" y="2132648"/>
            <a:ext cx="545254" cy="492442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9657927" y="1640205"/>
            <a:ext cx="545253" cy="492443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10203180" y="1147763"/>
            <a:ext cx="545253" cy="492442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5" name="Oval 14"/>
          <p:cNvSpPr/>
          <p:nvPr/>
        </p:nvSpPr>
        <p:spPr>
          <a:xfrm>
            <a:off x="7955492" y="3543300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500745" y="3050858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045998" y="25584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591252" y="2065972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136505" y="1573530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681758" y="1081088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7585964" y="4701540"/>
            <a:ext cx="3598672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762000" y="5334000"/>
            <a:ext cx="106680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762000" y="762000"/>
            <a:ext cx="622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BUSINESS REVIEW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2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Strategy &amp; Finance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18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18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FY 2025–26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74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AUDIENCE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74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Leadership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047750"/>
            <a:ext cx="62230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200" b="1" i="0">
                <a:solidFill>
                  <a:schemeClr val="tx1"/>
                </a:solidFill>
                <a:latin typeface="+mj-lt"/>
              </a:rPr>
              <a:t>Annual Performance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58674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Riverstone Pharma · FY 2025–26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Highlights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8859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Performance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2000" y="39814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Operations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Outlook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Highlights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₹48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revenue, up 18% year on year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2,140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active business customers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on-time delivery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Steady growth in generics and a strong export year.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Executive summary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Performance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Generics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OTC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Exports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45339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Institutional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Generics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OTC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Exports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Institutional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Operations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5257800" cy="190500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92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92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Strong delivery record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885950"/>
            <a:ext cx="5257800" cy="190500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Thin bench in sales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3943350"/>
            <a:ext cx="5257800" cy="190500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715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192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192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Digital self-service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943350"/>
            <a:ext cx="5257800" cy="1905000"/>
          </a:xfrm>
          <a:prstGeom prst="roundRect">
            <a:avLst>
              <a:gd name="adj" fmla="val 4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Outlook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Pentagon 3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8" name="Chevron 7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6" name="Chevron 15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5162550" cy="3962400"/>
          </a:xfrm>
          <a:prstGeom prst="roundRect">
            <a:avLst>
              <a:gd name="adj" fmla="val 192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This year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85950"/>
            <a:ext cx="5162550" cy="3962400"/>
          </a:xfrm>
          <a:prstGeom prst="roundRect">
            <a:avLst>
              <a:gd name="adj" fmla="val 1923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Next year target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Strategy &amp; 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 — questions and decisions.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361">
  <a:themeElements>
    <a:clrScheme name="Morphiq business-361">
      <a:dk1>
        <a:srgbClr val="0A1633"/>
      </a:dk1>
      <a:lt1>
        <a:srgbClr val="FFFFFF"/>
      </a:lt1>
      <a:dk2>
        <a:srgbClr val="4C5875"/>
      </a:dk2>
      <a:lt2>
        <a:srgbClr val="EEF2FB"/>
      </a:lt2>
      <a:accent1>
        <a:srgbClr val="1F3FD1"/>
      </a:accent1>
      <a:accent2>
        <a:srgbClr val="FF5A36"/>
      </a:accent2>
      <a:accent3>
        <a:srgbClr val="0A1633"/>
      </a:accent3>
      <a:accent4>
        <a:srgbClr val="7FA7FF"/>
      </a:accent4>
      <a:accent5>
        <a:srgbClr val="D7DCF7"/>
      </a:accent5>
      <a:accent6>
        <a:srgbClr val="D8DADE"/>
      </a:accent6>
      <a:hlink>
        <a:srgbClr val="1F3FD1"/>
      </a:hlink>
      <a:folHlink>
        <a:srgbClr val="FF5A36"/>
      </a:folHlink>
    </a:clrScheme>
    <a:fontScheme name="Morphiq business-361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Performance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