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This year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10.2</c:v>
                </c:pt>
                <c:pt idx="1">
                  <c:v>11.4</c:v>
                </c:pt>
                <c:pt idx="2">
                  <c:v>12.1</c:v>
                </c:pt>
                <c:pt idx="3">
                  <c:v>14.3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Last year</c:v>
                </c:pt>
              </c:strCache>
            </c:strRef>
          </c:tx>
          <c:spPr>
            <a:solidFill>
              <a:schemeClr val="accent2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8.9</c:v>
                </c:pt>
                <c:pt idx="1">
                  <c:v>9.6</c:v>
                </c:pt>
                <c:pt idx="2">
                  <c:v>10.4</c:v>
                </c:pt>
                <c:pt idx="3">
                  <c:v>11.8</c:v>
                </c:pt>
              </c:numCache>
            </c:numRef>
          </c:val>
        </c:ser>
        <c:gapWidth val="8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Cotton</c:v>
                </c:pt>
                <c:pt idx="1">
                  <c:v>Blends</c:v>
                </c:pt>
                <c:pt idx="2">
                  <c:v>Home textiles</c:v>
                </c:pt>
                <c:pt idx="3">
                  <c:v>Exports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</c:v>
                </c:pt>
                <c:pt idx="1">
                  <c:v>28</c:v>
                </c:pt>
                <c:pt idx="2">
                  <c:v>18</c:v>
                </c:pt>
                <c:pt idx="3">
                  <c:v>12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Satisfaction score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Mar</c:v>
                </c:pt>
                <c:pt idx="2">
                  <c:v>May</c:v>
                </c:pt>
                <c:pt idx="3">
                  <c:v>Jul</c:v>
                </c:pt>
                <c:pt idx="4">
                  <c:v>Sep</c:v>
                </c:pt>
                <c:pt idx="5">
                  <c:v>Nov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4.1</c:v>
                </c:pt>
                <c:pt idx="1">
                  <c:v>4.2</c:v>
                </c:pt>
                <c:pt idx="2">
                  <c:v>4.3</c:v>
                </c:pt>
                <c:pt idx="3">
                  <c:v>4.4</c:v>
                </c:pt>
                <c:pt idx="4">
                  <c:v>4.5</c:v>
                </c:pt>
                <c:pt idx="5">
                  <c:v>4.6</c:v>
                </c:pt>
              </c:numCache>
            </c:numRef>
          </c:val>
          <c:smooth val="0"/>
        </c:ser>
        <c:dLbls>
          <c:numFmt formatCode="0.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762000" y="61341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2954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OPERATIONS REVIEW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762000" y="61341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2954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OPERATIONS REVIEW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762000" y="61341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2954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OPERATIONS REVIEW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762000" y="61341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2954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OPERATIONS REVIEW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1714500"/>
            <a:ext cx="12192000" cy="3238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559040" y="1714500"/>
            <a:ext cx="4632960" cy="32385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0431475" y="2103120"/>
            <a:ext cx="712470" cy="71247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744358" y="3347244"/>
            <a:ext cx="578112" cy="1605756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992008" y="348059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992008" y="372824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820558" y="397589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992008" y="397589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992008" y="422354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992008" y="447119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360571" y="3612593"/>
            <a:ext cx="410310" cy="1340407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436771" y="374594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436771" y="399359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436771" y="448889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808981" y="3926431"/>
            <a:ext cx="603123" cy="1026569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885181" y="405978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8885181" y="430743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9056631" y="430743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885181" y="455508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9450204" y="2438673"/>
            <a:ext cx="486024" cy="2514327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9526404" y="281967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9526404" y="356262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9697854" y="356262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9526404" y="381027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9697854" y="381027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9526404" y="405792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9697854" y="430557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9526404" y="455322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9697854" y="455322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9974328" y="3819301"/>
            <a:ext cx="603353" cy="1133699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10615781" y="2624335"/>
            <a:ext cx="683998" cy="232866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10691981" y="275768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10863431" y="275768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10863431" y="350063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11034881" y="350063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11034881" y="374828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10691981" y="424358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11034881" y="424358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10691981" y="449123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10863431" y="449123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11337879" y="2901167"/>
            <a:ext cx="467999" cy="205183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11414079" y="303451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11585529" y="303451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11585529" y="328216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11414079" y="352981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11414079" y="402511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11414079" y="427276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1414079" y="452041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11843979" y="3076566"/>
            <a:ext cx="162703" cy="187643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762000" y="1333500"/>
            <a:ext cx="10668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BUSINESS REVIEW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62000" y="581025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chemeClr val="tx1"/>
                </a:solidFill>
                <a:latin typeface="+mn-lt"/>
              </a:rPr>
              <a:t>Strategy &amp; Finance   ·   FY 2025–26   ·   Leadership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905000"/>
            <a:ext cx="6827520" cy="2857500"/>
          </a:xfrm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05000"/>
              </a:lnSpc>
            </a:pPr>
            <a:r>
              <a:rPr sz="8000" b="1" i="0">
                <a:solidFill>
                  <a:schemeClr val="tx1"/>
                </a:solidFill>
                <a:latin typeface="+mj-lt"/>
              </a:rPr>
              <a:t>Operations Review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5143500"/>
            <a:ext cx="7239000" cy="571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Silverline Textiles · FY 2025–26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CONTENTS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62000" y="1885950"/>
            <a:ext cx="5219700" cy="1866900"/>
          </a:xfrm>
          <a:prstGeom prst="roundRect">
            <a:avLst>
              <a:gd name="adj" fmla="val 1122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906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90600" y="28575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Highlights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0300" y="1885950"/>
            <a:ext cx="5219700" cy="1866900"/>
          </a:xfrm>
          <a:prstGeom prst="roundRect">
            <a:avLst>
              <a:gd name="adj" fmla="val 1122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389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38900" y="28575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Performance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62000" y="3981450"/>
            <a:ext cx="5219700" cy="1866900"/>
          </a:xfrm>
          <a:prstGeom prst="roundRect">
            <a:avLst>
              <a:gd name="adj" fmla="val 1122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906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0600" y="49530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Operations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10300" y="3981450"/>
            <a:ext cx="5219700" cy="1866900"/>
          </a:xfrm>
          <a:prstGeom prst="roundRect">
            <a:avLst>
              <a:gd name="adj" fmla="val 1122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8900" y="49530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Outlook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200025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accent1"/>
                </a:solidFill>
                <a:latin typeface="+mn-lt"/>
              </a:rPr>
              <a:t>SECTION 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476500"/>
            <a:ext cx="91440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Highlights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AT A GLANCE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62000" y="1885950"/>
            <a:ext cx="3403600" cy="3249168"/>
          </a:xfrm>
          <a:prstGeom prst="roundRect">
            <a:avLst>
              <a:gd name="adj" fmla="val 6449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₹48 Cr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revenue, up 18% year on year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94200" y="1885950"/>
            <a:ext cx="3403600" cy="3249168"/>
          </a:xfrm>
          <a:prstGeom prst="roundRect">
            <a:avLst>
              <a:gd name="adj" fmla="val 644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609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2,140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609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active business customers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26400" y="1885950"/>
            <a:ext cx="3403600" cy="3249168"/>
          </a:xfrm>
          <a:prstGeom prst="roundRect">
            <a:avLst>
              <a:gd name="adj" fmla="val 644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931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94%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931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on-time delivery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2000" y="5306568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All figures are 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Highlights of the period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62000" y="762000"/>
            <a:ext cx="95250" cy="5334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333500" y="1143000"/>
            <a:ext cx="8778240" cy="3810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Mill efficiency is up, waste is down, and exports are back to growth.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33500" y="52387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Executive summary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200025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accent1"/>
                </a:solidFill>
                <a:latin typeface="+mn-lt"/>
              </a:rPr>
              <a:t>SECTION 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476500"/>
            <a:ext cx="91440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Performance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PERFORMANCE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6614160" cy="36766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57160" y="1981200"/>
            <a:ext cx="3672840" cy="3390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Growth was strongest in the second half as new contracts came online.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Revenue by quarter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PERFORMANCE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4907280" cy="37719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6309360" y="20764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95110" y="19812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42%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38110" y="201930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Cotton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09360" y="28956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95110" y="28003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28%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38110" y="283845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Blends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09360" y="37147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95110" y="36195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18%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38110" y="365760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Home textiles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09360" y="45339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95110" y="44386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12%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38110" y="447675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Exports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Revenue mix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PERFORMANCE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62000" y="1885950"/>
          <a:ext cx="106680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667000"/>
                <a:gridCol w="2667000"/>
                <a:gridCol w="2667000"/>
                <a:gridCol w="26670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Segment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Revenue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Growth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Margin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Cotton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₹20.2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+21%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24%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Blends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₹13.4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+15%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19%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Home textiles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₹8.6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+12%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17%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Exports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₹5.8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+9%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14%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62000" y="51625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Segment performance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200025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accent1"/>
                </a:solidFill>
                <a:latin typeface="+mn-lt"/>
              </a:rPr>
              <a:t>SECTION 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476500"/>
            <a:ext cx="91440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Operations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OPERATIONS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62000" y="1939290"/>
            <a:ext cx="3378200" cy="3810000"/>
          </a:xfrm>
          <a:prstGeom prst="roundRect">
            <a:avLst>
              <a:gd name="adj" fmla="val 620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28700" y="22059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Efficiency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Automate reporting and cut month-end close to five days.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06900" y="1939290"/>
            <a:ext cx="3378200" cy="3810000"/>
          </a:xfrm>
          <a:prstGeom prst="roundRect">
            <a:avLst>
              <a:gd name="adj" fmla="val 620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673600" y="220599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Quality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Bring complaint resolution under 48 hours.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51800" y="1939290"/>
            <a:ext cx="3378200" cy="3810000"/>
          </a:xfrm>
          <a:prstGeom prst="roundRect">
            <a:avLst>
              <a:gd name="adj" fmla="val 620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18500" y="220599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People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Launch a manager development programme.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Operational priorities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OPERATIONS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1885950"/>
            <a:ext cx="3200400" cy="73533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2"/>
                </a:solidFill>
                <a:latin typeface="+mj-lt"/>
              </a:rPr>
              <a:t>4.6/5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2659380"/>
            <a:ext cx="3200400" cy="4140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average rating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3111500"/>
            <a:ext cx="3200400" cy="73533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62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884930"/>
            <a:ext cx="3200400" cy="4140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net promoter score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4337050"/>
            <a:ext cx="3200400" cy="73533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-18%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5110480"/>
            <a:ext cx="3200400" cy="4140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fewer complaints</a:t>
            </a:r>
          </a:p>
        </p:txBody>
      </p:sp>
      <p:graphicFrame>
        <p:nvGraphicFramePr>
          <p:cNvPr id="10" name="Chart (sample data) - right-click &gt; Edit Data"/>
          <p:cNvGraphicFramePr>
            <a:graphicFrameLocks noGrp="1"/>
          </p:cNvGraphicFramePr>
          <p:nvPr/>
        </p:nvGraphicFramePr>
        <p:xfrm>
          <a:off x="4343400" y="1885950"/>
          <a:ext cx="7086600" cy="36766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Customer satisfaction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ANALYSIS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62000" y="1885950"/>
            <a:ext cx="5257800" cy="1905000"/>
          </a:xfrm>
          <a:prstGeom prst="roundRect">
            <a:avLst>
              <a:gd name="adj" fmla="val 11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71550" y="20383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tx1"/>
                </a:solidFill>
                <a:latin typeface="+mj-lt"/>
              </a:rPr>
              <a:t>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19250" y="2095500"/>
            <a:ext cx="42100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Strengths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19250" y="2438400"/>
            <a:ext cx="421005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Loyal customer base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Strong delivery record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72200" y="1885950"/>
            <a:ext cx="5257800" cy="1905000"/>
          </a:xfrm>
          <a:prstGeom prst="roundRect">
            <a:avLst>
              <a:gd name="adj" fmla="val 11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81750" y="20383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bg1"/>
                </a:solidFill>
                <a:latin typeface="+mj-lt"/>
              </a:rPr>
              <a:t>W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29450" y="2095500"/>
            <a:ext cx="42100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Weaknesses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29450" y="2438400"/>
            <a:ext cx="421005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Manual processes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Thin bench in sales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62000" y="3943350"/>
            <a:ext cx="5257800" cy="1905000"/>
          </a:xfrm>
          <a:prstGeom prst="roundRect">
            <a:avLst>
              <a:gd name="adj" fmla="val 11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7155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tx1"/>
                </a:solidFill>
                <a:latin typeface="+mj-lt"/>
              </a:rPr>
              <a:t>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19250" y="4152900"/>
            <a:ext cx="42100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Opportunities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19250" y="4495800"/>
            <a:ext cx="421005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New regions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Digital self-service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72200" y="3943350"/>
            <a:ext cx="5257800" cy="1905000"/>
          </a:xfrm>
          <a:prstGeom prst="roundRect">
            <a:avLst>
              <a:gd name="adj" fmla="val 110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8175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tx1"/>
                </a:solidFill>
                <a:latin typeface="+mj-lt"/>
              </a:rPr>
              <a:t>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29450" y="4152900"/>
            <a:ext cx="42100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Threats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29450" y="4495800"/>
            <a:ext cx="421005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Price competition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Rising input costs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Where we stand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200025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accent1"/>
                </a:solidFill>
                <a:latin typeface="+mn-lt"/>
              </a:rPr>
              <a:t>SECTION 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476500"/>
            <a:ext cx="91440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Outlook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OUTLOOK</a:t>
            </a:r>
          </a:p>
        </p:txBody>
      </p:sp>
      <p:sp>
        <p:nvSpPr>
          <p:cNvPr id="4" name="Pentagon 3"/>
          <p:cNvSpPr/>
          <p:nvPr/>
        </p:nvSpPr>
        <p:spPr>
          <a:xfrm>
            <a:off x="762000" y="2076450"/>
            <a:ext cx="272415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715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Q1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Systems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New ERP go-live</a:t>
            </a:r>
          </a:p>
        </p:txBody>
      </p:sp>
      <p:sp>
        <p:nvSpPr>
          <p:cNvPr id="8" name="Chevron 7"/>
          <p:cNvSpPr/>
          <p:nvPr/>
        </p:nvSpPr>
        <p:spPr>
          <a:xfrm>
            <a:off x="3429000" y="2076450"/>
            <a:ext cx="272415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7528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Q2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05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Markets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05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Enter two new regions</a:t>
            </a:r>
          </a:p>
        </p:txBody>
      </p:sp>
      <p:sp>
        <p:nvSpPr>
          <p:cNvPr id="12" name="Chevron 11"/>
          <p:cNvSpPr/>
          <p:nvPr/>
        </p:nvSpPr>
        <p:spPr>
          <a:xfrm>
            <a:off x="6096000" y="2076450"/>
            <a:ext cx="272415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98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Q3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Products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Launch premium tier</a:t>
            </a:r>
          </a:p>
        </p:txBody>
      </p:sp>
      <p:sp>
        <p:nvSpPr>
          <p:cNvPr id="16" name="Chevron 15"/>
          <p:cNvSpPr/>
          <p:nvPr/>
        </p:nvSpPr>
        <p:spPr>
          <a:xfrm>
            <a:off x="8763000" y="2076450"/>
            <a:ext cx="272415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0868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Q4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39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Scale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39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Double partner network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Plan for next year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OUTLOOK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62000" y="1885950"/>
            <a:ext cx="5162550" cy="3962400"/>
          </a:xfrm>
          <a:prstGeom prst="roundRect">
            <a:avLst>
              <a:gd name="adj" fmla="val 528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133600"/>
            <a:ext cx="46291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This year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8700" y="26098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28700" y="2838450"/>
            <a:ext cx="4629150" cy="27813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Revenue ₹48 Cr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2,140 customers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94% on-time delivery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7450" y="1885950"/>
            <a:ext cx="5162550" cy="3962400"/>
          </a:xfrm>
          <a:prstGeom prst="roundRect">
            <a:avLst>
              <a:gd name="adj" fmla="val 528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34150" y="2133600"/>
            <a:ext cx="46291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Next year target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34150" y="26098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2838450"/>
            <a:ext cx="4629150" cy="27813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Revenue ₹58 Cr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2,700 customers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97% on-time delivery</a:t>
            </a:r>
          </a:p>
        </p:txBody>
      </p:sp>
      <p:sp>
        <p:nvSpPr>
          <p:cNvPr id="12" name="Oval 11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Targets vs this year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NEXT STEPS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Decisions needed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8534400" cy="39052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Approve the regional expansion budget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Confirm hiring plan for sales and support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Agree on the new pricing structure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Nominate owners for each priority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56197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tx1"/>
                </a:solidFill>
                <a:latin typeface="+mn-lt"/>
              </a:rPr>
              <a:t>Strategy &amp; Finance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tx1"/>
                </a:solidFill>
                <a:latin typeface="+mj-lt"/>
              </a:rPr>
              <a:t>Discussion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1"/>
                </a:solidFill>
                <a:latin typeface="+mn-lt"/>
              </a:rPr>
              <a:t>Thank you — questions and decisions.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business-362">
  <a:themeElements>
    <a:clrScheme name="Morphiq business-362">
      <a:dk1>
        <a:srgbClr val="10261C"/>
      </a:dk1>
      <a:lt1>
        <a:srgbClr val="F4FBF7"/>
      </a:lt1>
      <a:dk2>
        <a:srgbClr val="4B6358"/>
      </a:dk2>
      <a:lt2>
        <a:srgbClr val="DDF2E6"/>
      </a:lt2>
      <a:accent1>
        <a:srgbClr val="12A86B"/>
      </a:accent1>
      <a:accent2>
        <a:srgbClr val="0D4D3A"/>
      </a:accent2>
      <a:accent3>
        <a:srgbClr val="F7B32B"/>
      </a:accent3>
      <a:accent4>
        <a:srgbClr val="4A7BF7"/>
      </a:accent4>
      <a:accent5>
        <a:srgbClr val="CBECDE"/>
      </a:accent5>
      <a:accent6>
        <a:srgbClr val="D0D9D4"/>
      </a:accent6>
      <a:hlink>
        <a:srgbClr val="12A86B"/>
      </a:hlink>
      <a:folHlink>
        <a:srgbClr val="0D4D3A"/>
      </a:folHlink>
    </a:clrScheme>
    <a:fontScheme name="Morphiq business-362">
      <a:majorFont>
        <a:latin typeface="Fraunces"/>
        <a:ea typeface=""/>
        <a:cs typeface=""/>
      </a:majorFont>
      <a:minorFont>
        <a:latin typeface="DM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Operations Review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