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Generics</c:v>
                </c:pt>
                <c:pt idx="1">
                  <c:v>OTC</c:v>
                </c:pt>
                <c:pt idx="2">
                  <c:v>Exports</c:v>
                </c:pt>
                <c:pt idx="3">
                  <c:v>Institutional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PERFORMANCE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PERFORMANCE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PERFORMANCE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PERFORMANCE REVIEW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667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sp>
        <p:nvSpPr>
          <p:cNvPr id="5" name="Oval 4"/>
          <p:cNvSpPr/>
          <p:nvPr/>
        </p:nvSpPr>
        <p:spPr>
          <a:xfrm>
            <a:off x="8153857" y="869137"/>
            <a:ext cx="67666" cy="6766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149572" y="1146792"/>
            <a:ext cx="76237" cy="762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145286" y="1424446"/>
            <a:ext cx="84808" cy="848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141001" y="1702101"/>
            <a:ext cx="93379" cy="933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136715" y="1979755"/>
            <a:ext cx="101950" cy="1019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132430" y="2257410"/>
            <a:ext cx="110520" cy="1105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128144" y="2535064"/>
            <a:ext cx="119091" cy="1190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123859" y="2812719"/>
            <a:ext cx="127662" cy="1276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119573" y="3090373"/>
            <a:ext cx="136233" cy="1362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115288" y="3368028"/>
            <a:ext cx="144804" cy="1448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111002" y="3645682"/>
            <a:ext cx="153375" cy="1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06717" y="3923337"/>
            <a:ext cx="161946" cy="1619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102431" y="420099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431512" y="864852"/>
            <a:ext cx="76237" cy="762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427226" y="1142506"/>
            <a:ext cx="84808" cy="848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422941" y="1420161"/>
            <a:ext cx="93379" cy="933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418655" y="1697815"/>
            <a:ext cx="101950" cy="1019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414370" y="1975470"/>
            <a:ext cx="110520" cy="1105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410084" y="2253124"/>
            <a:ext cx="119091" cy="11909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405799" y="2530779"/>
            <a:ext cx="127662" cy="1276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8401513" y="2808433"/>
            <a:ext cx="136233" cy="1362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397228" y="3086088"/>
            <a:ext cx="144804" cy="1448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8392942" y="3363742"/>
            <a:ext cx="153375" cy="1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388657" y="3641397"/>
            <a:ext cx="161946" cy="1619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384371" y="391905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380086" y="4196706"/>
            <a:ext cx="179088" cy="1790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709166" y="860566"/>
            <a:ext cx="84808" cy="848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704881" y="1138221"/>
            <a:ext cx="93379" cy="933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700595" y="1415875"/>
            <a:ext cx="101950" cy="1019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696310" y="1693530"/>
            <a:ext cx="110520" cy="1105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692024" y="1971184"/>
            <a:ext cx="119091" cy="1190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687739" y="2248839"/>
            <a:ext cx="127662" cy="1276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683453" y="2526493"/>
            <a:ext cx="136233" cy="1362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679168" y="2804148"/>
            <a:ext cx="144804" cy="1448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674882" y="3081802"/>
            <a:ext cx="153375" cy="1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670597" y="3359457"/>
            <a:ext cx="161946" cy="1619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666311" y="3637111"/>
            <a:ext cx="170517" cy="17051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662026" y="3914766"/>
            <a:ext cx="179088" cy="1790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657740" y="4192420"/>
            <a:ext cx="187659" cy="1876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986821" y="856281"/>
            <a:ext cx="93379" cy="9337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982535" y="1133935"/>
            <a:ext cx="101950" cy="1019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978250" y="1411590"/>
            <a:ext cx="110520" cy="1105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973964" y="1689244"/>
            <a:ext cx="119091" cy="1190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969679" y="1966899"/>
            <a:ext cx="127662" cy="12766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965393" y="2244553"/>
            <a:ext cx="136233" cy="1362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961108" y="2522208"/>
            <a:ext cx="144804" cy="1448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956822" y="2799862"/>
            <a:ext cx="153375" cy="1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952537" y="3077517"/>
            <a:ext cx="161946" cy="1619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948251" y="335517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943966" y="3632826"/>
            <a:ext cx="179088" cy="1790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939680" y="3910480"/>
            <a:ext cx="187659" cy="1876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935395" y="4188135"/>
            <a:ext cx="196230" cy="1962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9264475" y="851995"/>
            <a:ext cx="101950" cy="1019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9260190" y="1129650"/>
            <a:ext cx="110520" cy="1105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9255904" y="1407304"/>
            <a:ext cx="119091" cy="1190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251619" y="1684959"/>
            <a:ext cx="127662" cy="1276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247333" y="1962613"/>
            <a:ext cx="136233" cy="1362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243048" y="2240268"/>
            <a:ext cx="144804" cy="1448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238762" y="2517922"/>
            <a:ext cx="153375" cy="1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9234477" y="2795577"/>
            <a:ext cx="161946" cy="1619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230191" y="307323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9225906" y="3350886"/>
            <a:ext cx="179088" cy="1790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9221620" y="3628540"/>
            <a:ext cx="187659" cy="1876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9217335" y="3906195"/>
            <a:ext cx="196230" cy="1962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9213049" y="4183849"/>
            <a:ext cx="204801" cy="2048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9542130" y="847710"/>
            <a:ext cx="110520" cy="1105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9537844" y="1125364"/>
            <a:ext cx="119091" cy="1190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9533559" y="1403019"/>
            <a:ext cx="127662" cy="1276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9529273" y="1680673"/>
            <a:ext cx="136233" cy="13623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524988" y="1958328"/>
            <a:ext cx="144804" cy="1448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520702" y="2235982"/>
            <a:ext cx="153375" cy="1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516417" y="2513637"/>
            <a:ext cx="161946" cy="1619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512131" y="279129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507846" y="3068946"/>
            <a:ext cx="179088" cy="1790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503560" y="3346600"/>
            <a:ext cx="187659" cy="1876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499275" y="3624255"/>
            <a:ext cx="196230" cy="1962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494989" y="3901909"/>
            <a:ext cx="204801" cy="2048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490704" y="4179564"/>
            <a:ext cx="213372" cy="2133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819784" y="843424"/>
            <a:ext cx="119091" cy="11909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815499" y="1121079"/>
            <a:ext cx="127662" cy="1276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811213" y="1398733"/>
            <a:ext cx="136233" cy="1362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806928" y="1676388"/>
            <a:ext cx="144804" cy="1448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802642" y="1954042"/>
            <a:ext cx="153375" cy="1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798357" y="2231697"/>
            <a:ext cx="161946" cy="1619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794071" y="250935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789786" y="2787006"/>
            <a:ext cx="179088" cy="1790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785500" y="3064660"/>
            <a:ext cx="187659" cy="18765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781215" y="3342315"/>
            <a:ext cx="196230" cy="1962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776929" y="3619969"/>
            <a:ext cx="204801" cy="2048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772644" y="3897624"/>
            <a:ext cx="213372" cy="2133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768358" y="4175278"/>
            <a:ext cx="221943" cy="2219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0097439" y="839139"/>
            <a:ext cx="127662" cy="12766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0093153" y="1116793"/>
            <a:ext cx="136233" cy="1362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10088868" y="1394448"/>
            <a:ext cx="144804" cy="14480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10084582" y="1672102"/>
            <a:ext cx="153375" cy="1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0080297" y="1949757"/>
            <a:ext cx="161946" cy="1619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0076011" y="222741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10071726" y="2505066"/>
            <a:ext cx="179088" cy="1790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0067440" y="2782720"/>
            <a:ext cx="187659" cy="1876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0063155" y="3060375"/>
            <a:ext cx="196230" cy="1962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0058869" y="3338029"/>
            <a:ext cx="204801" cy="2048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0054584" y="3615684"/>
            <a:ext cx="213372" cy="2133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0050298" y="3893338"/>
            <a:ext cx="221943" cy="2219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0046013" y="4170993"/>
            <a:ext cx="230514" cy="2305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0375093" y="834853"/>
            <a:ext cx="136233" cy="1362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0370808" y="1112508"/>
            <a:ext cx="144804" cy="1448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366522" y="1390162"/>
            <a:ext cx="153375" cy="1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0362237" y="1667817"/>
            <a:ext cx="161946" cy="1619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0357951" y="194547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0353666" y="2223126"/>
            <a:ext cx="179088" cy="1790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0349380" y="2500780"/>
            <a:ext cx="187659" cy="1876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345095" y="2778435"/>
            <a:ext cx="196230" cy="1962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340809" y="3056089"/>
            <a:ext cx="204801" cy="2048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336524" y="3333744"/>
            <a:ext cx="213372" cy="2133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332238" y="3611398"/>
            <a:ext cx="221943" cy="2219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327953" y="3889053"/>
            <a:ext cx="230514" cy="2305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323667" y="4166707"/>
            <a:ext cx="239085" cy="2390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652748" y="830568"/>
            <a:ext cx="144804" cy="1448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0648462" y="1108222"/>
            <a:ext cx="153375" cy="15337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0644177" y="1385877"/>
            <a:ext cx="161946" cy="1619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0639891" y="166353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0635606" y="1941186"/>
            <a:ext cx="179088" cy="1790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0631320" y="2218840"/>
            <a:ext cx="187659" cy="1876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0627035" y="2496495"/>
            <a:ext cx="196230" cy="1962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0622749" y="2774149"/>
            <a:ext cx="204801" cy="2048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0618464" y="3051804"/>
            <a:ext cx="213372" cy="2133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0614178" y="3329458"/>
            <a:ext cx="221943" cy="2219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0609893" y="3607113"/>
            <a:ext cx="230514" cy="2305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605607" y="3884767"/>
            <a:ext cx="239085" cy="2390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601322" y="4162422"/>
            <a:ext cx="247656" cy="2476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930402" y="826282"/>
            <a:ext cx="153375" cy="1533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926117" y="1103937"/>
            <a:ext cx="161946" cy="16194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921831" y="138159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917546" y="1659246"/>
            <a:ext cx="179088" cy="1790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913260" y="1936900"/>
            <a:ext cx="187659" cy="1876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908975" y="2214555"/>
            <a:ext cx="196230" cy="1962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904689" y="2492209"/>
            <a:ext cx="204801" cy="20480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900404" y="2769864"/>
            <a:ext cx="213372" cy="2133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896118" y="3047518"/>
            <a:ext cx="221943" cy="2219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891833" y="3325173"/>
            <a:ext cx="230514" cy="2305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887547" y="3602827"/>
            <a:ext cx="239085" cy="2390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883262" y="3880482"/>
            <a:ext cx="247656" cy="2476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878976" y="4158136"/>
            <a:ext cx="256227" cy="25622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1208057" y="821997"/>
            <a:ext cx="161946" cy="16194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1203771" y="1099651"/>
            <a:ext cx="170517" cy="17051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1199486" y="1377306"/>
            <a:ext cx="179088" cy="17908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1195200" y="1654960"/>
            <a:ext cx="187659" cy="18765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1190915" y="1932615"/>
            <a:ext cx="196230" cy="1962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1186629" y="2210269"/>
            <a:ext cx="204801" cy="20480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1182344" y="2487924"/>
            <a:ext cx="213372" cy="2133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1178058" y="2765578"/>
            <a:ext cx="221943" cy="2219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1173773" y="3043233"/>
            <a:ext cx="230514" cy="23051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1169487" y="3320887"/>
            <a:ext cx="239085" cy="23908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1165202" y="3598542"/>
            <a:ext cx="247656" cy="24765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1160916" y="3876196"/>
            <a:ext cx="256227" cy="25622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1156631" y="4153851"/>
            <a:ext cx="264798" cy="26479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TextBox 160"/>
          <p:cNvSpPr txBox="1"/>
          <p:nvPr/>
        </p:nvSpPr>
        <p:spPr>
          <a:xfrm>
            <a:off x="762000" y="7620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BUSINESS REVIEW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Strategy &amp; Finance   ·   FY 2025–26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Annual Performance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Riverstone Pharma · FY 2025–26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Highlights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₹48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revenue, up 18% year on year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2,140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active business customers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on-time delivery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Steady growth in generics and a strong export year.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Executive summary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Performance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Generics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OTC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Institutional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Segment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Revenue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Margin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Generics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₹20.2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+21%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OTC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₹13.4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+15%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Exports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+12%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Institutional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₹5.8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+9%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14%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Segment performance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Operations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39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Outlook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Q4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336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504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369">
  <a:themeElements>
    <a:clrScheme name="Morphiq business-369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business-369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Performance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