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OPERATIONS REVIEW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OPERATIONS REVIEW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OPERATIONS REVIEW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OPERATIONS REVIEW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77190" y="4803712"/>
            <a:ext cx="293370" cy="1231328"/>
          </a:xfrm>
          <a:prstGeom prst="roundRect">
            <a:avLst>
              <a:gd name="adj" fmla="val 1948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96290" y="4027001"/>
            <a:ext cx="293370" cy="2008039"/>
          </a:xfrm>
          <a:prstGeom prst="roundRect">
            <a:avLst>
              <a:gd name="adj" fmla="val 1948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215390" y="3392265"/>
            <a:ext cx="293370" cy="2642775"/>
          </a:xfrm>
          <a:prstGeom prst="roundRect">
            <a:avLst>
              <a:gd name="adj" fmla="val 1948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634490" y="2861812"/>
            <a:ext cx="293370" cy="3173228"/>
          </a:xfrm>
          <a:prstGeom prst="roundRect">
            <a:avLst>
              <a:gd name="adj" fmla="val 1948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053590" y="1701005"/>
            <a:ext cx="293370" cy="4334035"/>
          </a:xfrm>
          <a:prstGeom prst="roundRect">
            <a:avLst>
              <a:gd name="adj" fmla="val 1948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472690" y="1426215"/>
            <a:ext cx="293370" cy="4608825"/>
          </a:xfrm>
          <a:prstGeom prst="roundRect">
            <a:avLst>
              <a:gd name="adj" fmla="val 1948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523875" y="3760470"/>
            <a:ext cx="4191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42975" y="3006090"/>
            <a:ext cx="4191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1362075" y="2251710"/>
            <a:ext cx="4191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781175" y="1497330"/>
            <a:ext cx="4191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2200275" y="742950"/>
            <a:ext cx="4191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457200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76300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295400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714500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133600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552700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188595" y="6035040"/>
            <a:ext cx="276606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BUSINESS REVIEW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1475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1475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Strategy &amp; Finance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5000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5000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FY 2025–26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8525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AUDIENCE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8525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 spc="50">
                <a:solidFill>
                  <a:schemeClr val="tx1"/>
                </a:solidFill>
                <a:latin typeface="+mj-lt"/>
              </a:rPr>
              <a:t>OPERATIONS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Silverline Textiles · FY 2025–26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95900" cy="19431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09750"/>
            <a:ext cx="5295900" cy="19431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3981450"/>
            <a:ext cx="5295900" cy="19431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295900" cy="19431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₹48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revenue, up 18% year on year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2,140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active business customers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on-time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750" b="1" i="0">
                <a:solidFill>
                  <a:schemeClr val="tx1"/>
                </a:solidFill>
                <a:latin typeface="+mj-lt"/>
              </a:rPr>
              <a:t>Mill efficiency is up, waste is down, and exports are back to growth.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Executive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Cotton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Blends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Home textiles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Exports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334000" cy="198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30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30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delivery record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809750"/>
            <a:ext cx="5334000" cy="1981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Thin bench in sales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3943350"/>
            <a:ext cx="5334000" cy="19812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430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30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Digital self-service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334000" cy="19812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 spc="50">
                <a:solidFill>
                  <a:schemeClr val="tx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370">
  <a:themeElements>
    <a:clrScheme name="Morphiq business-370">
      <a:dk1>
        <a:srgbClr val="EEF0FF"/>
      </a:dk1>
      <a:lt1>
        <a:srgbClr val="0A0F2C"/>
      </a:lt1>
      <a:dk2>
        <a:srgbClr val="A3A8CC"/>
      </a:dk2>
      <a:lt2>
        <a:srgbClr val="141A3F"/>
      </a:lt2>
      <a:accent1>
        <a:srgbClr val="4D7CFE"/>
      </a:accent1>
      <a:accent2>
        <a:srgbClr val="00E0B8"/>
      </a:accent2>
      <a:accent3>
        <a:srgbClr val="FF5C8A"/>
      </a:accent3>
      <a:accent4>
        <a:srgbClr val="FFC145"/>
      </a:accent4>
      <a:accent5>
        <a:srgbClr val="162352"/>
      </a:accent5>
      <a:accent6>
        <a:srgbClr val="2E334E"/>
      </a:accent6>
      <a:hlink>
        <a:srgbClr val="4D7CFE"/>
      </a:hlink>
      <a:folHlink>
        <a:srgbClr val="00E0B8"/>
      </a:folHlink>
    </a:clrScheme>
    <a:fontScheme name="Morphiq business-370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