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_rels/chart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_rels/chart10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0.xlsx"/></Relationships>
</file>

<file path=ppt/charts/_rels/chart1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1.xlsx"/></Relationships>
</file>

<file path=ppt/charts/_rels/chart1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2.xlsx"/></Relationships>
</file>

<file path=ppt/charts/_rels/chart1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3.xlsx"/></Relationships>
</file>

<file path=ppt/charts/_rels/chart1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4.xlsx"/></Relationships>
</file>

<file path=ppt/charts/_rels/chart1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5.xlsx"/></Relationships>
</file>

<file path=ppt/charts/_rels/chart1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6.xlsx"/></Relationships>
</file>

<file path=ppt/charts/_rels/chart1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7.xlsx"/></Relationships>
</file>

<file path=ppt/charts/_rels/chart1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Engine parts</c:v>
                </c:pt>
                <c:pt idx="1">
                  <c:v>EV parts</c:v>
                </c:pt>
                <c:pt idx="2">
                  <c:v>Aftermarket</c:v>
                </c:pt>
                <c:pt idx="3">
                  <c:v>Exports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Outpatient</c:v>
                </c:pt>
                <c:pt idx="1">
                  <c:v>Diagnostics</c:v>
                </c:pt>
                <c:pt idx="2">
                  <c:v>Pharmacy</c:v>
                </c:pt>
                <c:pt idx="3">
                  <c:v>Wellness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Snacks</c:v>
                </c:pt>
                <c:pt idx="1">
                  <c:v>Beverages</c:v>
                </c:pt>
                <c:pt idx="2">
                  <c:v>Ready meals</c:v>
                </c:pt>
                <c:pt idx="3">
                  <c:v>Institutional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Retail</c:v>
                </c:pt>
                <c:pt idx="1">
                  <c:v>Wholesale</c:v>
                </c:pt>
                <c:pt idx="2">
                  <c:v>Online</c:v>
                </c:pt>
                <c:pt idx="3">
                  <c:v>Exports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Express</c:v>
                </c:pt>
                <c:pt idx="1">
                  <c:v>Freight</c:v>
                </c:pt>
                <c:pt idx="2">
                  <c:v>Warehousing</c:v>
                </c:pt>
                <c:pt idx="3">
                  <c:v>Last mile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Enterprise</c:v>
                </c:pt>
                <c:pt idx="1">
                  <c:v>SMB</c:v>
                </c:pt>
                <c:pt idx="2">
                  <c:v>Retail</c:v>
                </c:pt>
                <c:pt idx="3">
                  <c:v>Wholesale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BOARD PACK — FULL YEAR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7350"/>
            <a:ext cx="1102995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BOARD PACK — FULL YEAR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BOARD PACK — FULL YEAR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BOARD PACK — FULL YEAR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8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9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0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1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3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4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5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8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463040" y="2399263"/>
            <a:ext cx="1137920" cy="618257"/>
          </a:xfrm>
          <a:prstGeom prst="roundRect">
            <a:avLst>
              <a:gd name="adj" fmla="val 924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088640" y="2055150"/>
            <a:ext cx="1137920" cy="962370"/>
          </a:xfrm>
          <a:prstGeom prst="roundRect">
            <a:avLst>
              <a:gd name="adj" fmla="val 593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14240" y="1779443"/>
            <a:ext cx="1137920" cy="1238077"/>
          </a:xfrm>
          <a:prstGeom prst="roundRect">
            <a:avLst>
              <a:gd name="adj" fmla="val 50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339840" y="1287837"/>
            <a:ext cx="1137920" cy="1729683"/>
          </a:xfrm>
          <a:prstGeom prst="roundRect">
            <a:avLst>
              <a:gd name="adj" fmla="val 50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965440" y="1094048"/>
            <a:ext cx="1137920" cy="1923472"/>
          </a:xfrm>
          <a:prstGeom prst="roundRect">
            <a:avLst>
              <a:gd name="adj" fmla="val 50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591040" y="760194"/>
            <a:ext cx="1137920" cy="2257326"/>
          </a:xfrm>
          <a:prstGeom prst="roundRect">
            <a:avLst>
              <a:gd name="adj" fmla="val 502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2032000" y="1737360"/>
            <a:ext cx="1625600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3657600" y="1360170"/>
            <a:ext cx="1625600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5283200" y="982980"/>
            <a:ext cx="1625600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6908800" y="605790"/>
            <a:ext cx="1625600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8534400" y="228600"/>
            <a:ext cx="1625600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1965325" y="20478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3590925" y="167068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216525" y="12934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42125" y="91630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467725" y="5391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093325" y="16192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731520" y="3017520"/>
            <a:ext cx="1072896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Rectangle 22"/>
          <p:cNvSpPr/>
          <p:nvPr/>
        </p:nvSpPr>
        <p:spPr>
          <a:xfrm>
            <a:off x="5334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3400" y="60960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Presenter Name   ·   6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Board Pack — Full Year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Quarterly results, risks and plans in one deck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28650" y="1657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81150" y="1657350"/>
            <a:ext cx="661797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Management Report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81150" y="23844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28650" y="23939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81150" y="2393950"/>
            <a:ext cx="661797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Board Meeting Update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581150" y="31210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28650" y="31305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1150" y="3130550"/>
            <a:ext cx="661797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Half-Year Business Update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81150" y="38576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28650" y="38671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81150" y="3867150"/>
            <a:ext cx="661797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Annual Business Review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81150" y="45942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628650" y="46037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81150" y="4603750"/>
            <a:ext cx="661797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Quarterly Performance Report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581150" y="5330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628650" y="5340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81150" y="5340350"/>
            <a:ext cx="661797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Quarterly Business Review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81150" y="60674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3" name="Image placeholder (right-click &gt; Format Shape &gt; Picture fill)"/>
          <p:cNvSpPr/>
          <p:nvPr/>
        </p:nvSpPr>
        <p:spPr>
          <a:xfrm>
            <a:off x="8098917" y="1657350"/>
            <a:ext cx="3559683" cy="4305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9269159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19" y="304800"/>
                </a:lnTo>
                <a:lnTo>
                  <a:pt x="883919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092119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94167" y="4175760"/>
            <a:ext cx="336918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Management Report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Orbit Auto Components · H2 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Section 1 · Management Report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6422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Engine parts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6422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 parts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6422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Aftermarket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6422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Exports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8650" y="1657350"/>
          <a:ext cx="1102995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57487"/>
                <a:gridCol w="2757487"/>
                <a:gridCol w="2757487"/>
                <a:gridCol w="27574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Engine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 parts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Aftermarket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Exports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8650" y="493395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28650" y="1870710"/>
            <a:ext cx="34988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9420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94200" y="1870710"/>
            <a:ext cx="34988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597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59750" y="1870710"/>
            <a:ext cx="349885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28650" y="16573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25222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303530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390017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44132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52781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8635" y="1657350"/>
          <a:ext cx="7339965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657350"/>
            <a:ext cx="5438775" cy="213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5900" y="1866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209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delivery record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9825" y="1657350"/>
            <a:ext cx="5438775" cy="213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29375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77075" y="1866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77075" y="2209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Thin bench in sales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8650" y="3943350"/>
            <a:ext cx="5438775" cy="2133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4152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5900" y="4495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Digital self-service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9825" y="3943350"/>
            <a:ext cx="5438775" cy="2133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9375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77075" y="4152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77075" y="4495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28650" y="1847850"/>
            <a:ext cx="2814638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9" name="Chevron 8"/>
          <p:cNvSpPr/>
          <p:nvPr/>
        </p:nvSpPr>
        <p:spPr>
          <a:xfrm>
            <a:off x="3386138" y="1847850"/>
            <a:ext cx="2814638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09988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2338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2338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3" name="Chevron 12"/>
          <p:cNvSpPr/>
          <p:nvPr/>
        </p:nvSpPr>
        <p:spPr>
          <a:xfrm>
            <a:off x="6143625" y="1847850"/>
            <a:ext cx="2814638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7475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9825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9825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7" name="Chevron 16"/>
          <p:cNvSpPr/>
          <p:nvPr/>
        </p:nvSpPr>
        <p:spPr>
          <a:xfrm>
            <a:off x="8901112" y="1847850"/>
            <a:ext cx="2814638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24962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77312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77312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657350"/>
            <a:ext cx="5343525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075" y="1657350"/>
            <a:ext cx="53435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43675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Next year target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91275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88239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Board Meeting Update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Meridian Healthcare · Q2 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Section 2 · Board Meeting Update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6422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Outpatient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636422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Diagnostics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6422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Pharmacy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6422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Wellness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8650" y="1657350"/>
          <a:ext cx="1102995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57487"/>
                <a:gridCol w="2757487"/>
                <a:gridCol w="2757487"/>
                <a:gridCol w="27574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Outpatient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Diagnostics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Pharmacy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Wellness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8650" y="493395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28650" y="1870710"/>
            <a:ext cx="34988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9420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94200" y="1870710"/>
            <a:ext cx="34988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597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59750" y="1870710"/>
            <a:ext cx="349885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28650" y="16573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25222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303530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390017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44132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52781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8635" y="1657350"/>
          <a:ext cx="7339965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657350"/>
            <a:ext cx="5438775" cy="213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5900" y="1866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209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delivery record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9825" y="1657350"/>
            <a:ext cx="5438775" cy="213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29375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77075" y="1866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77075" y="2209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Thin bench in sales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8650" y="3943350"/>
            <a:ext cx="5438775" cy="2133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4152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5900" y="4495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Digital self-service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9825" y="3943350"/>
            <a:ext cx="5438775" cy="2133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9375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77075" y="4152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77075" y="4495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28650" y="1847850"/>
            <a:ext cx="2814638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9" name="Chevron 8"/>
          <p:cNvSpPr/>
          <p:nvPr/>
        </p:nvSpPr>
        <p:spPr>
          <a:xfrm>
            <a:off x="3386138" y="1847850"/>
            <a:ext cx="2814638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09988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2338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2338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3" name="Chevron 12"/>
          <p:cNvSpPr/>
          <p:nvPr/>
        </p:nvSpPr>
        <p:spPr>
          <a:xfrm>
            <a:off x="6143625" y="1847850"/>
            <a:ext cx="2814638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7475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9825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9825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7" name="Chevron 16"/>
          <p:cNvSpPr/>
          <p:nvPr/>
        </p:nvSpPr>
        <p:spPr>
          <a:xfrm>
            <a:off x="8901112" y="1847850"/>
            <a:ext cx="2814638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24962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77312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77312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657350"/>
            <a:ext cx="5343525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075" y="1657350"/>
            <a:ext cx="53435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43675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Next year target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91275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88239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Half-Year Business Update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Crestline Foods · H1 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Section 3 · Half-Year Business Update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6422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Snacks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6422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Beverages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6422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Ready meals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6422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Institutional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8650" y="1657350"/>
          <a:ext cx="1102995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57487"/>
                <a:gridCol w="2757487"/>
                <a:gridCol w="2757487"/>
                <a:gridCol w="27574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Snacks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Beverages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Ready meals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Institutional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8650" y="493395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28650" y="1870710"/>
            <a:ext cx="34988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9420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94200" y="1870710"/>
            <a:ext cx="34988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597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59750" y="1870710"/>
            <a:ext cx="349885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28650" y="16573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25222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303530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390017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44132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52781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8635" y="1657350"/>
          <a:ext cx="7339965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657350"/>
            <a:ext cx="5438775" cy="213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5900" y="1866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209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delivery record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9825" y="1657350"/>
            <a:ext cx="5438775" cy="213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29375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77075" y="1866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77075" y="2209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Thin bench in sales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8650" y="3943350"/>
            <a:ext cx="5438775" cy="2133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4152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5900" y="4495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Digital self-service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9825" y="3943350"/>
            <a:ext cx="5438775" cy="2133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9375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77075" y="4152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77075" y="4495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28650" y="1847850"/>
            <a:ext cx="2814638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9" name="Chevron 8"/>
          <p:cNvSpPr/>
          <p:nvPr/>
        </p:nvSpPr>
        <p:spPr>
          <a:xfrm>
            <a:off x="3386138" y="1847850"/>
            <a:ext cx="2814638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09988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2338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2338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3" name="Chevron 12"/>
          <p:cNvSpPr/>
          <p:nvPr/>
        </p:nvSpPr>
        <p:spPr>
          <a:xfrm>
            <a:off x="6143625" y="1847850"/>
            <a:ext cx="2814638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7475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9825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9825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7" name="Chevron 16"/>
          <p:cNvSpPr/>
          <p:nvPr/>
        </p:nvSpPr>
        <p:spPr>
          <a:xfrm>
            <a:off x="8901112" y="1847850"/>
            <a:ext cx="2814638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24962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77312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77312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657350"/>
            <a:ext cx="5343525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075" y="1657350"/>
            <a:ext cx="53435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43675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Next year target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91275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88239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Annual Business Review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Northwind Supplies · FY 2025–26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Section 4 · Annual Business Review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6422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Retail</a:t>
            </a:r>
          </a:p>
        </p:txBody>
      </p:sp>
      <p:sp>
        <p:nvSpPr>
          <p:cNvPr id="9" name="Rectangle 8"/>
          <p:cNvSpPr/>
          <p:nvPr/>
        </p:nvSpPr>
        <p:spPr>
          <a:xfrm>
            <a:off x="636422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Wholesale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6422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Online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6422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Exports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8650" y="1657350"/>
          <a:ext cx="1102995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57487"/>
                <a:gridCol w="2757487"/>
                <a:gridCol w="2757487"/>
                <a:gridCol w="27574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Retail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Wholesale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Online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Exports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8650" y="493395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28650" y="1870710"/>
            <a:ext cx="34988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9420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94200" y="1870710"/>
            <a:ext cx="34988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597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59750" y="1870710"/>
            <a:ext cx="349885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28650" y="16573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25222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303530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390017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44132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52781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8635" y="1657350"/>
          <a:ext cx="7339965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657350"/>
            <a:ext cx="5438775" cy="213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5900" y="1866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209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delivery record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9825" y="1657350"/>
            <a:ext cx="5438775" cy="213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29375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77075" y="1866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77075" y="2209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Thin bench in sales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8650" y="3943350"/>
            <a:ext cx="5438775" cy="2133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4152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5900" y="4495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Digital self-service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9825" y="3943350"/>
            <a:ext cx="5438775" cy="2133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9375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77075" y="4152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77075" y="4495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28650" y="1847850"/>
            <a:ext cx="2814638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9" name="Chevron 8"/>
          <p:cNvSpPr/>
          <p:nvPr/>
        </p:nvSpPr>
        <p:spPr>
          <a:xfrm>
            <a:off x="3386138" y="1847850"/>
            <a:ext cx="2814638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09988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2338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2338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3" name="Chevron 12"/>
          <p:cNvSpPr/>
          <p:nvPr/>
        </p:nvSpPr>
        <p:spPr>
          <a:xfrm>
            <a:off x="6143625" y="1847850"/>
            <a:ext cx="2814638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7475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9825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9825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7" name="Chevron 16"/>
          <p:cNvSpPr/>
          <p:nvPr/>
        </p:nvSpPr>
        <p:spPr>
          <a:xfrm>
            <a:off x="8901112" y="1847850"/>
            <a:ext cx="2814638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24962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77312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77312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657350"/>
            <a:ext cx="5343525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075" y="1657350"/>
            <a:ext cx="53435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43675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Next year target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91275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50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88239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Quarterly Performance Report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Bluepeak Logistics · Q3 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Section 5 · Quarterly Performance Report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6422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Express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6422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Freight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6422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Warehousing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6422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Last mile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8650" y="1657350"/>
          <a:ext cx="1102995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57487"/>
                <a:gridCol w="2757487"/>
                <a:gridCol w="2757487"/>
                <a:gridCol w="27574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Express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Freight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Warehousing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Last mile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8650" y="493395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28650" y="1870710"/>
            <a:ext cx="34988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9420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94200" y="1870710"/>
            <a:ext cx="34988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597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59750" y="1870710"/>
            <a:ext cx="349885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28650" y="16573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25222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303530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390017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44132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52781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8635" y="1657350"/>
          <a:ext cx="7339965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657350"/>
            <a:ext cx="5438775" cy="213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5900" y="1866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209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delivery record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9825" y="1657350"/>
            <a:ext cx="5438775" cy="213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29375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77075" y="1866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77075" y="2209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Thin bench in sales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8650" y="3943350"/>
            <a:ext cx="5438775" cy="2133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4152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5900" y="4495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Digital self-service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9825" y="3943350"/>
            <a:ext cx="5438775" cy="2133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9375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77075" y="4152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77075" y="4495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28650" y="1847850"/>
            <a:ext cx="2814638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9" name="Chevron 8"/>
          <p:cNvSpPr/>
          <p:nvPr/>
        </p:nvSpPr>
        <p:spPr>
          <a:xfrm>
            <a:off x="3386138" y="1847850"/>
            <a:ext cx="2814638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09988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2338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2338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3" name="Chevron 12"/>
          <p:cNvSpPr/>
          <p:nvPr/>
        </p:nvSpPr>
        <p:spPr>
          <a:xfrm>
            <a:off x="6143625" y="1847850"/>
            <a:ext cx="2814638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7475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9825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9825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7" name="Chevron 16"/>
          <p:cNvSpPr/>
          <p:nvPr/>
        </p:nvSpPr>
        <p:spPr>
          <a:xfrm>
            <a:off x="8901112" y="1847850"/>
            <a:ext cx="2814638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24962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77312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77312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657350"/>
            <a:ext cx="5343525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075" y="1657350"/>
            <a:ext cx="53435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43675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Next year target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91275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62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88239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Quarterly Business Review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Tarang Telecom Services · Q1 FY27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Section 6 · Quarterly Business Review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6422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Enterprise</a:t>
            </a:r>
          </a:p>
        </p:txBody>
      </p:sp>
      <p:sp>
        <p:nvSpPr>
          <p:cNvPr id="9" name="Rectangle 8"/>
          <p:cNvSpPr/>
          <p:nvPr/>
        </p:nvSpPr>
        <p:spPr>
          <a:xfrm>
            <a:off x="636422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SMB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6422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Retail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6422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Wholesale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8650" y="1657350"/>
          <a:ext cx="1102995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57487"/>
                <a:gridCol w="2757487"/>
                <a:gridCol w="2757487"/>
                <a:gridCol w="27574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Enterprise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Retail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Wholesale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8650" y="493395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28650" y="1870710"/>
            <a:ext cx="34988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9420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94200" y="1870710"/>
            <a:ext cx="34988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597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59750" y="1870710"/>
            <a:ext cx="349885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70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28650" y="16573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25222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303530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390017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44132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52781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8635" y="1657350"/>
          <a:ext cx="7339965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71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657350"/>
            <a:ext cx="5438775" cy="213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5900" y="1866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209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delivery record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9825" y="1657350"/>
            <a:ext cx="5438775" cy="213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29375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77075" y="1866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77075" y="2209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Thin bench in sales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8650" y="3943350"/>
            <a:ext cx="5438775" cy="2133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4152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5900" y="4495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Digital self-service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9825" y="3943350"/>
            <a:ext cx="5438775" cy="2133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9375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77075" y="4152900"/>
            <a:ext cx="43910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77075" y="4495800"/>
            <a:ext cx="4391025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72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28650" y="1847850"/>
            <a:ext cx="2814638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9" name="Chevron 8"/>
          <p:cNvSpPr/>
          <p:nvPr/>
        </p:nvSpPr>
        <p:spPr>
          <a:xfrm>
            <a:off x="3386138" y="1847850"/>
            <a:ext cx="2814638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09988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2338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2338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3" name="Chevron 12"/>
          <p:cNvSpPr/>
          <p:nvPr/>
        </p:nvSpPr>
        <p:spPr>
          <a:xfrm>
            <a:off x="6143625" y="1847850"/>
            <a:ext cx="2814638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7475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9825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9825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7" name="Chevron 16"/>
          <p:cNvSpPr/>
          <p:nvPr/>
        </p:nvSpPr>
        <p:spPr>
          <a:xfrm>
            <a:off x="8901112" y="1847850"/>
            <a:ext cx="2814638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24962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77312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77312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73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657350"/>
            <a:ext cx="5343525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075" y="1657350"/>
            <a:ext cx="53435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43675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Next year target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91275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74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88239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Presenter Name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665">
  <a:themeElements>
    <a:clrScheme name="Morphiq business-665">
      <a:dk1>
        <a:srgbClr val="F4F4F4"/>
      </a:dk1>
      <a:lt1>
        <a:srgbClr val="161616"/>
      </a:lt1>
      <a:dk2>
        <a:srgbClr val="A6A6A6"/>
      </a:dk2>
      <a:lt2>
        <a:srgbClr val="232323"/>
      </a:lt2>
      <a:accent1>
        <a:srgbClr val="FF7A00"/>
      </a:accent1>
      <a:accent2>
        <a:srgbClr val="FFFFFF"/>
      </a:accent2>
      <a:accent3>
        <a:srgbClr val="00B2A9"/>
      </a:accent3>
      <a:accent4>
        <a:srgbClr val="FFC300"/>
      </a:accent4>
      <a:accent5>
        <a:srgbClr val="402812"/>
      </a:accent5>
      <a:accent6>
        <a:srgbClr val="3A3A3A"/>
      </a:accent6>
      <a:hlink>
        <a:srgbClr val="FF7A00"/>
      </a:hlink>
      <a:folHlink>
        <a:srgbClr val="FFFFFF"/>
      </a:folHlink>
    </a:clrScheme>
    <a:fontScheme name="Morphiq business-665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Pack — Full Year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