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Water used (litres)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820</c:v>
                </c:pt>
                <c:pt idx="1">
                  <c:v>640</c:v>
                </c:pt>
                <c:pt idx="2">
                  <c:v>560</c:v>
                </c:pt>
                <c:pt idx="3">
                  <c:v>530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IRRIGATION SYSTEM USING IOT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IRRIGATION SYSTEM USING IOT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IRRIGATION SYSTEM USING IOT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IRRIGATION SYSTEM USING IOT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 flipV="1">
            <a:off x="8362950" y="1433512"/>
            <a:ext cx="70301" cy="3581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Oval 4"/>
          <p:cNvSpPr/>
          <p:nvPr/>
        </p:nvSpPr>
        <p:spPr>
          <a:xfrm rot="19320000">
            <a:off x="8029255" y="1554036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280000">
            <a:off x="8448010" y="1554036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19320000">
            <a:off x="8029255" y="2046478"/>
            <a:ext cx="248636" cy="65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2280000">
            <a:off x="8448010" y="2046478"/>
            <a:ext cx="248636" cy="65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9320000">
            <a:off x="8029255" y="2538920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2280000">
            <a:off x="8448010" y="2538920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9320000">
            <a:off x="8029255" y="3031363"/>
            <a:ext cx="248636" cy="65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280000">
            <a:off x="8448010" y="3031363"/>
            <a:ext cx="248636" cy="65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9320000">
            <a:off x="8029255" y="3523805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280000">
            <a:off x="8448010" y="3523805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9320000">
            <a:off x="8029255" y="4016248"/>
            <a:ext cx="248636" cy="65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280000">
            <a:off x="8448010" y="4016248"/>
            <a:ext cx="248636" cy="65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 flipH="1" flipV="1">
            <a:off x="9279839" y="1433512"/>
            <a:ext cx="105461" cy="3581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8" name="Oval 17"/>
          <p:cNvSpPr/>
          <p:nvPr/>
        </p:nvSpPr>
        <p:spPr>
          <a:xfrm rot="19320000">
            <a:off x="9051605" y="1554036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2280000">
            <a:off x="9470360" y="1554036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19320000">
            <a:off x="9051605" y="2046478"/>
            <a:ext cx="248636" cy="65430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280000">
            <a:off x="9470360" y="2046478"/>
            <a:ext cx="248636" cy="65430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9320000">
            <a:off x="9051605" y="2538920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2280000">
            <a:off x="9470360" y="2538920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19320000">
            <a:off x="9051605" y="3031363"/>
            <a:ext cx="248636" cy="65430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2280000">
            <a:off x="9470360" y="3031363"/>
            <a:ext cx="248636" cy="65430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9320000">
            <a:off x="9051605" y="3523805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2280000">
            <a:off x="9470360" y="3523805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9320000">
            <a:off x="9051605" y="4016248"/>
            <a:ext cx="248636" cy="65430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2280000">
            <a:off x="9470360" y="4016248"/>
            <a:ext cx="248636" cy="65430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 flipH="1" flipV="1">
            <a:off x="10387485" y="1433512"/>
            <a:ext cx="20165" cy="3581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1" name="Oval 30"/>
          <p:cNvSpPr/>
          <p:nvPr/>
        </p:nvSpPr>
        <p:spPr>
          <a:xfrm rot="19320000">
            <a:off x="10073955" y="1554036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2280000">
            <a:off x="10492710" y="1554036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19320000">
            <a:off x="10073955" y="2046478"/>
            <a:ext cx="248636" cy="65430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280000">
            <a:off x="10492710" y="2046478"/>
            <a:ext cx="248636" cy="65430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19320000">
            <a:off x="10073955" y="2538920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2280000">
            <a:off x="10492710" y="2538920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19320000">
            <a:off x="10073955" y="3031363"/>
            <a:ext cx="248636" cy="65430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2280000">
            <a:off x="10492710" y="3031363"/>
            <a:ext cx="248636" cy="65430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9320000">
            <a:off x="10073955" y="3523805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2280000">
            <a:off x="10492710" y="3523805"/>
            <a:ext cx="248636" cy="65430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9320000">
            <a:off x="10073955" y="4016248"/>
            <a:ext cx="248636" cy="65430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2280000">
            <a:off x="10492710" y="4016248"/>
            <a:ext cx="248636" cy="65430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3" name="Connector 42"/>
          <p:cNvCxnSpPr/>
          <p:nvPr/>
        </p:nvCxnSpPr>
        <p:spPr>
          <a:xfrm>
            <a:off x="762000" y="5334000"/>
            <a:ext cx="106680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44" name="TextBox 43"/>
          <p:cNvSpPr txBox="1"/>
          <p:nvPr/>
        </p:nvSpPr>
        <p:spPr>
          <a:xfrm>
            <a:off x="762000" y="762000"/>
            <a:ext cx="622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 spc="250">
                <a:solidFill>
                  <a:schemeClr val="tx1"/>
                </a:solidFill>
                <a:latin typeface="+mn-lt"/>
              </a:rPr>
              <a:t>FINAL YEAR PROJECT · B.TECH ELECTRONICS &amp; COMMUNICATION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62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18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318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874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74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Electronics &amp; Communication,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47750"/>
            <a:ext cx="62230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650" b="1" i="0">
                <a:solidFill>
                  <a:schemeClr val="tx1"/>
                </a:solidFill>
                <a:latin typeface="+mj-lt"/>
              </a:rPr>
              <a:t>Smart Irrigation System using IoT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867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Soil-moisture driven watering for small farms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3403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42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94200" y="1885950"/>
            <a:ext cx="3403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264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26400" y="1885950"/>
            <a:ext cx="3403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3981450"/>
            <a:ext cx="34036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942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94200" y="3981450"/>
            <a:ext cx="3403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264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26400" y="3981450"/>
            <a:ext cx="3403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55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550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Up to half of irrigation water on small farms is lost to over-watering.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project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BACKGROUND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96200" y="1885950"/>
            <a:ext cx="3733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Flood irrigation is still the most common method on small Indian farms.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–"/>
            </a:pPr>
            <a:r>
              <a:rPr sz="2450" b="0" i="0">
                <a:solidFill>
                  <a:schemeClr val="tx1"/>
                </a:solidFill>
                <a:latin typeface="+mn-lt"/>
              </a:rPr>
              <a:t>Agriculture depends heavily on timely, measured irrigation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–"/>
            </a:pPr>
            <a:r>
              <a:rPr sz="2450" b="0" i="0">
                <a:solidFill>
                  <a:schemeClr val="tx1"/>
                </a:solidFill>
                <a:latin typeface="+mn-lt"/>
              </a:rPr>
              <a:t>Manual watering wastes water, power and labour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–"/>
            </a:pPr>
            <a:r>
              <a:rPr sz="2450" b="0" i="0">
                <a:solidFill>
                  <a:schemeClr val="tx1"/>
                </a:solidFill>
                <a:latin typeface="+mn-lt"/>
              </a:rPr>
              <a:t>Low-cost sensors and microcontrollers make automation affordable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–"/>
            </a:pPr>
            <a:r>
              <a:rPr sz="2450" b="0" i="0">
                <a:solidFill>
                  <a:schemeClr val="tx1"/>
                </a:solidFill>
                <a:latin typeface="+mn-lt"/>
              </a:rPr>
              <a:t>This project builds a sensor-driven pump controller with a phone dashboard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WHAT WE SET OUT TO DO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–"/>
            </a:pPr>
            <a:r>
              <a:rPr sz="2450" b="0" i="0">
                <a:solidFill>
                  <a:schemeClr val="tx1"/>
                </a:solidFill>
                <a:latin typeface="+mn-lt"/>
              </a:rPr>
              <a:t>Measure soil moisture, temperature and humidity in real time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–"/>
            </a:pPr>
            <a:r>
              <a:rPr sz="2450" b="0" i="0">
                <a:solidFill>
                  <a:schemeClr val="tx1"/>
                </a:solidFill>
                <a:latin typeface="+mn-lt"/>
              </a:rPr>
              <a:t>Switch the pump automatically using threshold logic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–"/>
            </a:pPr>
            <a:r>
              <a:rPr sz="2450" b="0" i="0">
                <a:solidFill>
                  <a:schemeClr val="tx1"/>
                </a:solidFill>
                <a:latin typeface="+mn-lt"/>
              </a:rPr>
              <a:t>Show live readings and alerts on a mobile dashboard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–"/>
            </a:pPr>
            <a:r>
              <a:rPr sz="2450" b="0" i="0">
                <a:solidFill>
                  <a:schemeClr val="tx1"/>
                </a:solidFill>
                <a:latin typeface="+mn-lt"/>
              </a:rPr>
              <a:t>Keep the total hardware cost under ₹2,500 per unit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Kumar et al.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GSM-based pump control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sensor feedback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Rao &amp; Singh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Timer-based drip system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Ignores weather and soil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Fernandes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Cloud dashboard prototype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Needs constant Wi-Fi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GAP ANALYSIS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51625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Fixed timers or manual switching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data on soil condition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Water and power wasted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85950"/>
            <a:ext cx="51625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Sensor-based automatic switching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Live dashboard with alerts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Lower water and power use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IT WORKS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Moisture, DHT11 and rain sensors read field data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ESP32 compares readings with crop thresholds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Relay switches the pump on or off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Notify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Readings and alerts sync to the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METHODOLOGY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1907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95600" y="2076450"/>
            <a:ext cx="21907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194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29200" y="2076450"/>
            <a:ext cx="21907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530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054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62800" y="2076450"/>
            <a:ext cx="21907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866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90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296400" y="2076450"/>
            <a:ext cx="21907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202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726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26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35%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57160" y="3028950"/>
            <a:ext cx="367284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water than the manual baseline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57160" y="3695700"/>
            <a:ext cx="367284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57160" y="3886200"/>
            <a:ext cx="3672840" cy="1485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Automatic switching cut water use steadily as thresholds were tuned for the crop.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35%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less water used in the test plot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₹2,300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hardware cost per unit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2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pump response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low-cost controller can automate irrigation reliably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Sensor feedback avoids over-watering and saves power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dashboard gives farmers visibility without field visits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</a:rPr>
              <a:t>Weather forecast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Skip watering when rain is expected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Solar power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Run the unit fully off-grid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Multi-zone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 several valves per farm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Electronics &amp; Communication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">
  <a:themeElements>
    <a:clrScheme name="Morphiq college-1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college-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Irrigation System using IoT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