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date1904 val="0"/>
  <c:chart>
    <c:autoTitleDeleted val="1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PM2.5 (µg/m³)</c:v>
                </c:pt>
              </c:strCache>
            </c:strRef>
          </c:tx>
          <c:spPr>
            <a:solidFill>
              <a:schemeClr val="accent1"/>
            </a:solidFill>
          </c:spPr>
          <c:cat>
            <c:strRef>
              <c:f>Sheet1!$A$2:$A$6</c:f>
              <c:strCache>
                <c:ptCount val="5"/>
                <c:pt idx="0">
                  <c:v>6 AM</c:v>
                </c:pt>
                <c:pt idx="1">
                  <c:v>10 AM</c:v>
                </c:pt>
                <c:pt idx="2">
                  <c:v>2 PM</c:v>
                </c:pt>
                <c:pt idx="3">
                  <c:v>6 PM</c:v>
                </c:pt>
                <c:pt idx="4">
                  <c:v>10 PM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42</c:v>
                </c:pt>
                <c:pt idx="1">
                  <c:v>88</c:v>
                </c:pt>
                <c:pt idx="2">
                  <c:v>61</c:v>
                </c:pt>
                <c:pt idx="3">
                  <c:v>96</c:v>
                </c:pt>
                <c:pt idx="4">
                  <c:v>70</c:v>
                </c:pt>
              </c:numCache>
            </c:numRef>
          </c:val>
        </c:ser>
        <c:dLbls>
          <c:numFmt formatCode="0" sourceLinked="0"/>
          <c:txPr>
            <a:bodyPr/>
            <a:lstStyle/>
            <a:p>
              <a:pPr>
                <a:defRPr sz="1100">
                  <a:solidFill>
                    <a:schemeClr val="tx1"/>
                  </a:solidFill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8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>
            <a:solidFill>
              <a:schemeClr val="accent6"/>
            </a:solidFill>
          </a:ln>
        </c:spPr>
        <c:txPr>
          <a:bodyPr/>
          <a:lstStyle/>
          <a:p>
            <a:pPr>
              <a:defRPr sz="1100">
                <a:solidFill>
                  <a:schemeClr val="tx1"/>
                </a:solidFill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>
          <c:spPr>
            <a:ln w="9525">
              <a:solidFill>
                <a:schemeClr val="accent6"/>
              </a:solidFill>
            </a:ln>
          </c:spPr>
        </c:majorGridlines>
        <c:numFmt formatCode="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0">
                <a:solidFill>
                  <a:schemeClr val="tx2"/>
                </a:solidFill>
              </a:defRPr>
            </a:pPr>
          </a:p>
        </c:txPr>
        <c:crossAx val="-2068027336"/>
        <c:crosses val="autoZero"/>
      </c:valAx>
      <c:spPr>
        <a:noFill/>
        <a:ln>
          <a:noFill/>
        </a:ln>
      </c:spPr>
    </c:plotArea>
    <c:dispBlanksAs val="gap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+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TextBox 1"/>
          <p:cNvSpPr txBox="1"/>
          <p:nvPr/>
        </p:nvSpPr>
        <p:spPr>
          <a:xfrm>
            <a:off x="685800" y="62103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AIR QUALITY MONITORING NETWORK</a:t>
            </a:r>
          </a:p>
        </p:txBody>
      </p:sp>
      <p:sp>
        <p:nvSpPr>
          <p:cNvPr id="102" name="Slide number"/>
          <p:cNvSpPr txBox="1"/>
          <p:nvPr/>
        </p:nvSpPr>
        <p:spPr>
          <a:xfrm>
            <a:off x="10363200" y="62103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809750"/>
            <a:ext cx="108204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TextBox 1"/>
          <p:cNvSpPr txBox="1"/>
          <p:nvPr/>
        </p:nvSpPr>
        <p:spPr>
          <a:xfrm>
            <a:off x="685800" y="62103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AIR QUALITY MONITORING NETWORK</a:t>
            </a:r>
          </a:p>
        </p:txBody>
      </p:sp>
      <p:sp>
        <p:nvSpPr>
          <p:cNvPr id="102" name="Slide number"/>
          <p:cNvSpPr txBox="1"/>
          <p:nvPr/>
        </p:nvSpPr>
        <p:spPr>
          <a:xfrm>
            <a:off x="10363200" y="62103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TextBox 1"/>
          <p:cNvSpPr txBox="1"/>
          <p:nvPr/>
        </p:nvSpPr>
        <p:spPr>
          <a:xfrm>
            <a:off x="685800" y="62103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AIR QUALITY MONITORING NETWORK</a:t>
            </a:r>
          </a:p>
        </p:txBody>
      </p:sp>
      <p:sp>
        <p:nvSpPr>
          <p:cNvPr id="102" name="Slide number"/>
          <p:cNvSpPr txBox="1"/>
          <p:nvPr/>
        </p:nvSpPr>
        <p:spPr>
          <a:xfrm>
            <a:off x="10363200" y="62103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+ Fre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TextBox 1"/>
          <p:cNvSpPr txBox="1"/>
          <p:nvPr/>
        </p:nvSpPr>
        <p:spPr>
          <a:xfrm>
            <a:off x="685800" y="62103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AIR QUALITY MONITORING NETWORK</a:t>
            </a:r>
          </a:p>
        </p:txBody>
      </p:sp>
      <p:sp>
        <p:nvSpPr>
          <p:cNvPr id="102" name="Slide number"/>
          <p:cNvSpPr txBox="1"/>
          <p:nvPr/>
        </p:nvSpPr>
        <p:spPr>
          <a:xfrm>
            <a:off x="10363200" y="62103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Canv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+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9" Type="http://schemas.openxmlformats.org/officeDocument/2006/relationships/slideLayout" Target="../slideLayouts/slideLayout9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7" r:id="rId9"/>
  </p:sldLayoutIdLst>
  <p:txStyles>
    <p:titleStyle>
      <a:lvl1pPr algn="ctr" defTabSz="457200" rtl="0" eaLnBrk="1" latinLnBrk="0" hangingPunct="1">
        <a:spcBef>
          <a:spcPct val="0"/>
        </a:spcBef>
        <a:buNone/>
        <a:defRPr sz="3600" kern="1200" b="1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1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0" y="1714500"/>
            <a:ext cx="12192000" cy="32385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7559040" y="1714500"/>
            <a:ext cx="4632960" cy="32385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6" name="Connector 5"/>
          <p:cNvCxnSpPr/>
          <p:nvPr/>
        </p:nvCxnSpPr>
        <p:spPr>
          <a:xfrm>
            <a:off x="8749967" y="2038350"/>
            <a:ext cx="979593" cy="0"/>
          </a:xfrm>
          <a:prstGeom prst="line">
            <a:avLst/>
          </a:prstGeom>
          <a:ln w="22225">
            <a:solidFill>
              <a:schemeClr val="accent1"/>
            </a:solidFill>
          </a:ln>
        </p:spPr>
      </p:cxnSp>
      <p:cxnSp>
        <p:nvCxnSpPr>
          <p:cNvPr id="7" name="Connector 6"/>
          <p:cNvCxnSpPr/>
          <p:nvPr/>
        </p:nvCxnSpPr>
        <p:spPr>
          <a:xfrm>
            <a:off x="9729560" y="2038350"/>
            <a:ext cx="194310" cy="194310"/>
          </a:xfrm>
          <a:prstGeom prst="line">
            <a:avLst/>
          </a:prstGeom>
          <a:ln w="22225">
            <a:solidFill>
              <a:schemeClr val="accent1"/>
            </a:solidFill>
          </a:ln>
        </p:spPr>
      </p:cxnSp>
      <p:cxnSp>
        <p:nvCxnSpPr>
          <p:cNvPr id="8" name="Connector 7"/>
          <p:cNvCxnSpPr/>
          <p:nvPr/>
        </p:nvCxnSpPr>
        <p:spPr>
          <a:xfrm>
            <a:off x="9923870" y="2232660"/>
            <a:ext cx="745792" cy="0"/>
          </a:xfrm>
          <a:prstGeom prst="line">
            <a:avLst/>
          </a:prstGeom>
          <a:ln w="22225">
            <a:solidFill>
              <a:schemeClr val="accent1"/>
            </a:solidFill>
          </a:ln>
        </p:spPr>
      </p:cxnSp>
      <p:sp>
        <p:nvSpPr>
          <p:cNvPr id="9" name="Oval 8"/>
          <p:cNvSpPr/>
          <p:nvPr/>
        </p:nvSpPr>
        <p:spPr>
          <a:xfrm>
            <a:off x="10626800" y="2189798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8707105" y="1995488"/>
            <a:ext cx="85725" cy="85725"/>
          </a:xfrm>
          <a:prstGeom prst="ellipse">
            <a:avLst/>
          </a:prstGeom>
          <a:noFill/>
          <a:ln w="19050">
            <a:solidFill>
              <a:schemeClr val="accent1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11" name="Connector 10"/>
          <p:cNvCxnSpPr/>
          <p:nvPr/>
        </p:nvCxnSpPr>
        <p:spPr>
          <a:xfrm>
            <a:off x="8839178" y="2362200"/>
            <a:ext cx="456386" cy="0"/>
          </a:xfrm>
          <a:prstGeom prst="line">
            <a:avLst/>
          </a:prstGeom>
          <a:ln w="22225">
            <a:solidFill>
              <a:schemeClr val="accent2"/>
            </a:solidFill>
          </a:ln>
        </p:spPr>
      </p:cxnSp>
      <p:cxnSp>
        <p:nvCxnSpPr>
          <p:cNvPr id="12" name="Connector 11"/>
          <p:cNvCxnSpPr/>
          <p:nvPr/>
        </p:nvCxnSpPr>
        <p:spPr>
          <a:xfrm flipV="1">
            <a:off x="9295564" y="2167890"/>
            <a:ext cx="194310" cy="194310"/>
          </a:xfrm>
          <a:prstGeom prst="line">
            <a:avLst/>
          </a:prstGeom>
          <a:ln w="22225">
            <a:solidFill>
              <a:schemeClr val="accent2"/>
            </a:solidFill>
          </a:ln>
        </p:spPr>
      </p:cxnSp>
      <p:cxnSp>
        <p:nvCxnSpPr>
          <p:cNvPr id="13" name="Connector 12"/>
          <p:cNvCxnSpPr/>
          <p:nvPr/>
        </p:nvCxnSpPr>
        <p:spPr>
          <a:xfrm>
            <a:off x="9489874" y="2167890"/>
            <a:ext cx="846352" cy="0"/>
          </a:xfrm>
          <a:prstGeom prst="line">
            <a:avLst/>
          </a:prstGeom>
          <a:ln w="22225">
            <a:solidFill>
              <a:schemeClr val="accent2"/>
            </a:solidFill>
          </a:ln>
        </p:spPr>
      </p:cxnSp>
      <p:sp>
        <p:nvSpPr>
          <p:cNvPr id="14" name="Oval 13"/>
          <p:cNvSpPr/>
          <p:nvPr/>
        </p:nvSpPr>
        <p:spPr>
          <a:xfrm>
            <a:off x="10293363" y="2125028"/>
            <a:ext cx="85725" cy="85725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8796316" y="2319338"/>
            <a:ext cx="85725" cy="85725"/>
          </a:xfrm>
          <a:prstGeom prst="ellipse">
            <a:avLst/>
          </a:prstGeom>
          <a:noFill/>
          <a:ln w="19050">
            <a:solidFill>
              <a:schemeClr val="accent2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16" name="Connector 15"/>
          <p:cNvCxnSpPr/>
          <p:nvPr/>
        </p:nvCxnSpPr>
        <p:spPr>
          <a:xfrm>
            <a:off x="8644381" y="2686050"/>
            <a:ext cx="1463688" cy="0"/>
          </a:xfrm>
          <a:prstGeom prst="line">
            <a:avLst/>
          </a:prstGeom>
          <a:ln w="22225">
            <a:solidFill>
              <a:schemeClr val="accent3"/>
            </a:solidFill>
          </a:ln>
        </p:spPr>
      </p:cxnSp>
      <p:cxnSp>
        <p:nvCxnSpPr>
          <p:cNvPr id="17" name="Connector 16"/>
          <p:cNvCxnSpPr/>
          <p:nvPr/>
        </p:nvCxnSpPr>
        <p:spPr>
          <a:xfrm>
            <a:off x="10108069" y="2686050"/>
            <a:ext cx="194310" cy="194310"/>
          </a:xfrm>
          <a:prstGeom prst="line">
            <a:avLst/>
          </a:prstGeom>
          <a:ln w="22225">
            <a:solidFill>
              <a:schemeClr val="accent3"/>
            </a:solidFill>
          </a:ln>
        </p:spPr>
      </p:cxnSp>
      <p:cxnSp>
        <p:nvCxnSpPr>
          <p:cNvPr id="18" name="Connector 17"/>
          <p:cNvCxnSpPr/>
          <p:nvPr/>
        </p:nvCxnSpPr>
        <p:spPr>
          <a:xfrm>
            <a:off x="10302379" y="2880360"/>
            <a:ext cx="1545452" cy="0"/>
          </a:xfrm>
          <a:prstGeom prst="line">
            <a:avLst/>
          </a:prstGeom>
          <a:ln w="22225">
            <a:solidFill>
              <a:schemeClr val="accent3"/>
            </a:solidFill>
          </a:ln>
        </p:spPr>
      </p:cxnSp>
      <p:sp>
        <p:nvSpPr>
          <p:cNvPr id="19" name="Oval 18"/>
          <p:cNvSpPr/>
          <p:nvPr/>
        </p:nvSpPr>
        <p:spPr>
          <a:xfrm>
            <a:off x="11804969" y="2837498"/>
            <a:ext cx="85725" cy="85725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>
            <a:off x="8601518" y="2643188"/>
            <a:ext cx="85725" cy="85725"/>
          </a:xfrm>
          <a:prstGeom prst="ellipse">
            <a:avLst/>
          </a:prstGeom>
          <a:noFill/>
          <a:ln w="19050">
            <a:solidFill>
              <a:schemeClr val="accent3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21" name="Connector 20"/>
          <p:cNvCxnSpPr/>
          <p:nvPr/>
        </p:nvCxnSpPr>
        <p:spPr>
          <a:xfrm>
            <a:off x="8020542" y="3009900"/>
            <a:ext cx="1702448" cy="0"/>
          </a:xfrm>
          <a:prstGeom prst="line">
            <a:avLst/>
          </a:prstGeom>
          <a:ln w="22225">
            <a:solidFill>
              <a:schemeClr val="accent1"/>
            </a:solidFill>
          </a:ln>
        </p:spPr>
      </p:cxnSp>
      <p:cxnSp>
        <p:nvCxnSpPr>
          <p:cNvPr id="22" name="Connector 21"/>
          <p:cNvCxnSpPr/>
          <p:nvPr/>
        </p:nvCxnSpPr>
        <p:spPr>
          <a:xfrm>
            <a:off x="9722990" y="3009900"/>
            <a:ext cx="194310" cy="194310"/>
          </a:xfrm>
          <a:prstGeom prst="line">
            <a:avLst/>
          </a:prstGeom>
          <a:ln w="22225">
            <a:solidFill>
              <a:schemeClr val="accent1"/>
            </a:solidFill>
          </a:ln>
        </p:spPr>
      </p:cxnSp>
      <p:cxnSp>
        <p:nvCxnSpPr>
          <p:cNvPr id="23" name="Connector 22"/>
          <p:cNvCxnSpPr/>
          <p:nvPr/>
        </p:nvCxnSpPr>
        <p:spPr>
          <a:xfrm>
            <a:off x="9917300" y="3204210"/>
            <a:ext cx="1277981" cy="0"/>
          </a:xfrm>
          <a:prstGeom prst="line">
            <a:avLst/>
          </a:prstGeom>
          <a:ln w="22225">
            <a:solidFill>
              <a:schemeClr val="accent1"/>
            </a:solidFill>
          </a:ln>
        </p:spPr>
      </p:cxnSp>
      <p:sp>
        <p:nvSpPr>
          <p:cNvPr id="24" name="Oval 23"/>
          <p:cNvSpPr/>
          <p:nvPr/>
        </p:nvSpPr>
        <p:spPr>
          <a:xfrm>
            <a:off x="11152418" y="3161348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5" name="Oval 24"/>
          <p:cNvSpPr/>
          <p:nvPr/>
        </p:nvSpPr>
        <p:spPr>
          <a:xfrm>
            <a:off x="7977680" y="2967038"/>
            <a:ext cx="85725" cy="85725"/>
          </a:xfrm>
          <a:prstGeom prst="ellipse">
            <a:avLst/>
          </a:prstGeom>
          <a:noFill/>
          <a:ln w="19050">
            <a:solidFill>
              <a:schemeClr val="accent1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26" name="Connector 25"/>
          <p:cNvCxnSpPr/>
          <p:nvPr/>
        </p:nvCxnSpPr>
        <p:spPr>
          <a:xfrm>
            <a:off x="8580518" y="3333750"/>
            <a:ext cx="1630406" cy="0"/>
          </a:xfrm>
          <a:prstGeom prst="line">
            <a:avLst/>
          </a:prstGeom>
          <a:ln w="22225">
            <a:solidFill>
              <a:schemeClr val="accent2"/>
            </a:solidFill>
          </a:ln>
        </p:spPr>
      </p:cxnSp>
      <p:cxnSp>
        <p:nvCxnSpPr>
          <p:cNvPr id="27" name="Connector 26"/>
          <p:cNvCxnSpPr/>
          <p:nvPr/>
        </p:nvCxnSpPr>
        <p:spPr>
          <a:xfrm>
            <a:off x="10210924" y="3333750"/>
            <a:ext cx="194310" cy="194310"/>
          </a:xfrm>
          <a:prstGeom prst="line">
            <a:avLst/>
          </a:prstGeom>
          <a:ln w="22225">
            <a:solidFill>
              <a:schemeClr val="accent2"/>
            </a:solidFill>
          </a:ln>
        </p:spPr>
      </p:cxnSp>
      <p:cxnSp>
        <p:nvCxnSpPr>
          <p:cNvPr id="28" name="Connector 27"/>
          <p:cNvCxnSpPr/>
          <p:nvPr/>
        </p:nvCxnSpPr>
        <p:spPr>
          <a:xfrm>
            <a:off x="10405234" y="3528060"/>
            <a:ext cx="1516555" cy="0"/>
          </a:xfrm>
          <a:prstGeom prst="line">
            <a:avLst/>
          </a:prstGeom>
          <a:ln w="22225">
            <a:solidFill>
              <a:schemeClr val="accent2"/>
            </a:solidFill>
          </a:ln>
        </p:spPr>
      </p:cxnSp>
      <p:sp>
        <p:nvSpPr>
          <p:cNvPr id="29" name="Oval 28"/>
          <p:cNvSpPr/>
          <p:nvPr/>
        </p:nvSpPr>
        <p:spPr>
          <a:xfrm>
            <a:off x="11878926" y="3485198"/>
            <a:ext cx="85725" cy="85725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0" name="Oval 29"/>
          <p:cNvSpPr/>
          <p:nvPr/>
        </p:nvSpPr>
        <p:spPr>
          <a:xfrm>
            <a:off x="8537656" y="3290888"/>
            <a:ext cx="85725" cy="85725"/>
          </a:xfrm>
          <a:prstGeom prst="ellipse">
            <a:avLst/>
          </a:prstGeom>
          <a:noFill/>
          <a:ln w="19050">
            <a:solidFill>
              <a:schemeClr val="accent2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31" name="Connector 30"/>
          <p:cNvCxnSpPr/>
          <p:nvPr/>
        </p:nvCxnSpPr>
        <p:spPr>
          <a:xfrm>
            <a:off x="8869336" y="3657600"/>
            <a:ext cx="1112274" cy="0"/>
          </a:xfrm>
          <a:prstGeom prst="line">
            <a:avLst/>
          </a:prstGeom>
          <a:ln w="22225">
            <a:solidFill>
              <a:schemeClr val="accent3"/>
            </a:solidFill>
          </a:ln>
        </p:spPr>
      </p:cxnSp>
      <p:cxnSp>
        <p:nvCxnSpPr>
          <p:cNvPr id="32" name="Connector 31"/>
          <p:cNvCxnSpPr/>
          <p:nvPr/>
        </p:nvCxnSpPr>
        <p:spPr>
          <a:xfrm>
            <a:off x="9981610" y="3657600"/>
            <a:ext cx="194310" cy="194310"/>
          </a:xfrm>
          <a:prstGeom prst="line">
            <a:avLst/>
          </a:prstGeom>
          <a:ln w="22225">
            <a:solidFill>
              <a:schemeClr val="accent3"/>
            </a:solidFill>
          </a:ln>
        </p:spPr>
      </p:cxnSp>
      <p:cxnSp>
        <p:nvCxnSpPr>
          <p:cNvPr id="33" name="Connector 32"/>
          <p:cNvCxnSpPr/>
          <p:nvPr/>
        </p:nvCxnSpPr>
        <p:spPr>
          <a:xfrm>
            <a:off x="10175920" y="3851910"/>
            <a:ext cx="705078" cy="0"/>
          </a:xfrm>
          <a:prstGeom prst="line">
            <a:avLst/>
          </a:prstGeom>
          <a:ln w="22225">
            <a:solidFill>
              <a:schemeClr val="accent3"/>
            </a:solidFill>
          </a:ln>
        </p:spPr>
      </p:cxnSp>
      <p:sp>
        <p:nvSpPr>
          <p:cNvPr id="34" name="Oval 33"/>
          <p:cNvSpPr/>
          <p:nvPr/>
        </p:nvSpPr>
        <p:spPr>
          <a:xfrm>
            <a:off x="10838136" y="3809048"/>
            <a:ext cx="85725" cy="85725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5" name="Oval 34"/>
          <p:cNvSpPr/>
          <p:nvPr/>
        </p:nvSpPr>
        <p:spPr>
          <a:xfrm>
            <a:off x="8826474" y="3614738"/>
            <a:ext cx="85725" cy="85725"/>
          </a:xfrm>
          <a:prstGeom prst="ellipse">
            <a:avLst/>
          </a:prstGeom>
          <a:noFill/>
          <a:ln w="19050">
            <a:solidFill>
              <a:schemeClr val="accent3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36" name="Connector 35"/>
          <p:cNvCxnSpPr/>
          <p:nvPr/>
        </p:nvCxnSpPr>
        <p:spPr>
          <a:xfrm>
            <a:off x="8624650" y="3981450"/>
            <a:ext cx="1152823" cy="0"/>
          </a:xfrm>
          <a:prstGeom prst="line">
            <a:avLst/>
          </a:prstGeom>
          <a:ln w="22225">
            <a:solidFill>
              <a:schemeClr val="accent1"/>
            </a:solidFill>
          </a:ln>
        </p:spPr>
      </p:cxnSp>
      <p:cxnSp>
        <p:nvCxnSpPr>
          <p:cNvPr id="37" name="Connector 36"/>
          <p:cNvCxnSpPr/>
          <p:nvPr/>
        </p:nvCxnSpPr>
        <p:spPr>
          <a:xfrm>
            <a:off x="9777473" y="3981450"/>
            <a:ext cx="194310" cy="194310"/>
          </a:xfrm>
          <a:prstGeom prst="line">
            <a:avLst/>
          </a:prstGeom>
          <a:ln w="22225">
            <a:solidFill>
              <a:schemeClr val="accent1"/>
            </a:solidFill>
          </a:ln>
        </p:spPr>
      </p:cxnSp>
      <p:cxnSp>
        <p:nvCxnSpPr>
          <p:cNvPr id="38" name="Connector 37"/>
          <p:cNvCxnSpPr/>
          <p:nvPr/>
        </p:nvCxnSpPr>
        <p:spPr>
          <a:xfrm>
            <a:off x="9971783" y="4175760"/>
            <a:ext cx="1696740" cy="0"/>
          </a:xfrm>
          <a:prstGeom prst="line">
            <a:avLst/>
          </a:prstGeom>
          <a:ln w="22225">
            <a:solidFill>
              <a:schemeClr val="accent1"/>
            </a:solidFill>
          </a:ln>
        </p:spPr>
      </p:cxnSp>
      <p:sp>
        <p:nvSpPr>
          <p:cNvPr id="39" name="Oval 38"/>
          <p:cNvSpPr/>
          <p:nvPr/>
        </p:nvSpPr>
        <p:spPr>
          <a:xfrm>
            <a:off x="11625661" y="4132898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0" name="Oval 39"/>
          <p:cNvSpPr/>
          <p:nvPr/>
        </p:nvSpPr>
        <p:spPr>
          <a:xfrm>
            <a:off x="8581787" y="3938588"/>
            <a:ext cx="85725" cy="85725"/>
          </a:xfrm>
          <a:prstGeom prst="ellipse">
            <a:avLst/>
          </a:prstGeom>
          <a:noFill/>
          <a:ln w="19050">
            <a:solidFill>
              <a:schemeClr val="accent1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41" name="Connector 40"/>
          <p:cNvCxnSpPr/>
          <p:nvPr/>
        </p:nvCxnSpPr>
        <p:spPr>
          <a:xfrm>
            <a:off x="7684295" y="4305300"/>
            <a:ext cx="1702991" cy="0"/>
          </a:xfrm>
          <a:prstGeom prst="line">
            <a:avLst/>
          </a:prstGeom>
          <a:ln w="22225">
            <a:solidFill>
              <a:schemeClr val="accent2"/>
            </a:solidFill>
          </a:ln>
        </p:spPr>
      </p:cxnSp>
      <p:cxnSp>
        <p:nvCxnSpPr>
          <p:cNvPr id="42" name="Connector 41"/>
          <p:cNvCxnSpPr/>
          <p:nvPr/>
        </p:nvCxnSpPr>
        <p:spPr>
          <a:xfrm>
            <a:off x="9387286" y="4305300"/>
            <a:ext cx="194310" cy="194310"/>
          </a:xfrm>
          <a:prstGeom prst="line">
            <a:avLst/>
          </a:prstGeom>
          <a:ln w="22225">
            <a:solidFill>
              <a:schemeClr val="accent2"/>
            </a:solidFill>
          </a:ln>
        </p:spPr>
      </p:cxnSp>
      <p:cxnSp>
        <p:nvCxnSpPr>
          <p:cNvPr id="43" name="Connector 42"/>
          <p:cNvCxnSpPr/>
          <p:nvPr/>
        </p:nvCxnSpPr>
        <p:spPr>
          <a:xfrm>
            <a:off x="9581596" y="4499610"/>
            <a:ext cx="1118347" cy="0"/>
          </a:xfrm>
          <a:prstGeom prst="line">
            <a:avLst/>
          </a:prstGeom>
          <a:ln w="22225">
            <a:solidFill>
              <a:schemeClr val="accent2"/>
            </a:solidFill>
          </a:ln>
        </p:spPr>
      </p:cxnSp>
      <p:sp>
        <p:nvSpPr>
          <p:cNvPr id="44" name="Oval 43"/>
          <p:cNvSpPr/>
          <p:nvPr/>
        </p:nvSpPr>
        <p:spPr>
          <a:xfrm>
            <a:off x="10657081" y="4456748"/>
            <a:ext cx="85725" cy="85725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5" name="Oval 44"/>
          <p:cNvSpPr/>
          <p:nvPr/>
        </p:nvSpPr>
        <p:spPr>
          <a:xfrm>
            <a:off x="7641432" y="4262438"/>
            <a:ext cx="85725" cy="85725"/>
          </a:xfrm>
          <a:prstGeom prst="ellipse">
            <a:avLst/>
          </a:prstGeom>
          <a:noFill/>
          <a:ln w="19050">
            <a:solidFill>
              <a:schemeClr val="accent2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46" name="Connector 45"/>
          <p:cNvCxnSpPr/>
          <p:nvPr/>
        </p:nvCxnSpPr>
        <p:spPr>
          <a:xfrm>
            <a:off x="7993716" y="4629150"/>
            <a:ext cx="927266" cy="0"/>
          </a:xfrm>
          <a:prstGeom prst="line">
            <a:avLst/>
          </a:prstGeom>
          <a:ln w="22225">
            <a:solidFill>
              <a:schemeClr val="accent3"/>
            </a:solidFill>
          </a:ln>
        </p:spPr>
      </p:cxnSp>
      <p:cxnSp>
        <p:nvCxnSpPr>
          <p:cNvPr id="47" name="Connector 46"/>
          <p:cNvCxnSpPr/>
          <p:nvPr/>
        </p:nvCxnSpPr>
        <p:spPr>
          <a:xfrm flipV="1">
            <a:off x="8920982" y="4434840"/>
            <a:ext cx="194310" cy="194310"/>
          </a:xfrm>
          <a:prstGeom prst="line">
            <a:avLst/>
          </a:prstGeom>
          <a:ln w="22225">
            <a:solidFill>
              <a:schemeClr val="accent3"/>
            </a:solidFill>
          </a:ln>
        </p:spPr>
      </p:cxnSp>
      <p:cxnSp>
        <p:nvCxnSpPr>
          <p:cNvPr id="48" name="Connector 47"/>
          <p:cNvCxnSpPr/>
          <p:nvPr/>
        </p:nvCxnSpPr>
        <p:spPr>
          <a:xfrm>
            <a:off x="9115292" y="4434840"/>
            <a:ext cx="1292294" cy="0"/>
          </a:xfrm>
          <a:prstGeom prst="line">
            <a:avLst/>
          </a:prstGeom>
          <a:ln w="22225">
            <a:solidFill>
              <a:schemeClr val="accent3"/>
            </a:solidFill>
          </a:ln>
        </p:spPr>
      </p:cxnSp>
      <p:sp>
        <p:nvSpPr>
          <p:cNvPr id="49" name="Oval 48"/>
          <p:cNvSpPr/>
          <p:nvPr/>
        </p:nvSpPr>
        <p:spPr>
          <a:xfrm>
            <a:off x="10364723" y="4391978"/>
            <a:ext cx="85725" cy="85725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0" name="Oval 49"/>
          <p:cNvSpPr/>
          <p:nvPr/>
        </p:nvSpPr>
        <p:spPr>
          <a:xfrm>
            <a:off x="7950853" y="4586288"/>
            <a:ext cx="85725" cy="85725"/>
          </a:xfrm>
          <a:prstGeom prst="ellipse">
            <a:avLst/>
          </a:prstGeom>
          <a:noFill/>
          <a:ln w="19050">
            <a:solidFill>
              <a:schemeClr val="accent3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1" name="Rounded Rectangle 50"/>
          <p:cNvSpPr/>
          <p:nvPr/>
        </p:nvSpPr>
        <p:spPr>
          <a:xfrm>
            <a:off x="9454515" y="2912745"/>
            <a:ext cx="842010" cy="842010"/>
          </a:xfrm>
          <a:prstGeom prst="roundRect">
            <a:avLst>
              <a:gd name="adj" fmla="val 12000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2" name="Rounded Rectangle 51"/>
          <p:cNvSpPr/>
          <p:nvPr/>
        </p:nvSpPr>
        <p:spPr>
          <a:xfrm>
            <a:off x="9622917" y="3081147"/>
            <a:ext cx="505206" cy="505206"/>
          </a:xfrm>
          <a:prstGeom prst="roundRect">
            <a:avLst>
              <a:gd name="adj" fmla="val 13333"/>
            </a:avLst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3" name="Rectangle 52"/>
          <p:cNvSpPr/>
          <p:nvPr/>
        </p:nvSpPr>
        <p:spPr>
          <a:xfrm>
            <a:off x="9622917" y="2779395"/>
            <a:ext cx="38100" cy="1333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4" name="Rectangle 53"/>
          <p:cNvSpPr/>
          <p:nvPr/>
        </p:nvSpPr>
        <p:spPr>
          <a:xfrm>
            <a:off x="9622917" y="3754755"/>
            <a:ext cx="38100" cy="1333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5" name="Rectangle 54"/>
          <p:cNvSpPr/>
          <p:nvPr/>
        </p:nvSpPr>
        <p:spPr>
          <a:xfrm>
            <a:off x="9791319" y="2779395"/>
            <a:ext cx="38100" cy="1333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6" name="Rectangle 55"/>
          <p:cNvSpPr/>
          <p:nvPr/>
        </p:nvSpPr>
        <p:spPr>
          <a:xfrm>
            <a:off x="9791319" y="3754755"/>
            <a:ext cx="38100" cy="1333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7" name="Rectangle 56"/>
          <p:cNvSpPr/>
          <p:nvPr/>
        </p:nvSpPr>
        <p:spPr>
          <a:xfrm>
            <a:off x="9959721" y="2779395"/>
            <a:ext cx="38100" cy="1333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8" name="Rectangle 57"/>
          <p:cNvSpPr/>
          <p:nvPr/>
        </p:nvSpPr>
        <p:spPr>
          <a:xfrm>
            <a:off x="9959721" y="3754755"/>
            <a:ext cx="38100" cy="1333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9" name="Rectangle 58"/>
          <p:cNvSpPr/>
          <p:nvPr/>
        </p:nvSpPr>
        <p:spPr>
          <a:xfrm>
            <a:off x="10128123" y="2779395"/>
            <a:ext cx="38100" cy="1333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0" name="Rectangle 59"/>
          <p:cNvSpPr/>
          <p:nvPr/>
        </p:nvSpPr>
        <p:spPr>
          <a:xfrm>
            <a:off x="10128123" y="3754755"/>
            <a:ext cx="38100" cy="1333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1" name="TextBox 60"/>
          <p:cNvSpPr txBox="1"/>
          <p:nvPr/>
        </p:nvSpPr>
        <p:spPr>
          <a:xfrm>
            <a:off x="685800" y="1333500"/>
            <a:ext cx="108204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250">
                <a:solidFill>
                  <a:schemeClr val="accent1"/>
                </a:solidFill>
                <a:latin typeface="+mn-lt"/>
              </a:rPr>
              <a:t>FINAL YEAR PROJECT · B.TECH ENVIRONMENTAL ENGINEERING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685800" y="5886450"/>
            <a:ext cx="108204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200" b="0" i="0">
                <a:solidFill>
                  <a:schemeClr val="tx1"/>
                </a:solidFill>
                <a:latin typeface="+mn-lt"/>
              </a:rPr>
              <a:t>Aarav Sharma · Diya Patel   ·   Prof. R. K. Mehta   ·   Environmental Engineering, 2025–26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905000"/>
            <a:ext cx="6827520" cy="2857500"/>
          </a:xfrm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05000"/>
              </a:lnSpc>
            </a:pPr>
            <a:r>
              <a:rPr sz="5250" b="1" i="0">
                <a:solidFill>
                  <a:schemeClr val="bg1"/>
                </a:solidFill>
                <a:latin typeface="+mj-lt"/>
              </a:rPr>
              <a:t>Air Quality Monitoring Network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5143500"/>
            <a:ext cx="7239000" cy="5715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Low-cost sensors mapping pollution across a campus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5829300" y="14478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685800" y="1809750"/>
            <a:ext cx="3454400" cy="1943100"/>
          </a:xfrm>
          <a:prstGeom prst="roundRect">
            <a:avLst>
              <a:gd name="adj" fmla="val 10784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14400" y="20002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14400" y="2857500"/>
            <a:ext cx="29972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Introduction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368800" y="1809750"/>
            <a:ext cx="3454400" cy="1943100"/>
          </a:xfrm>
          <a:prstGeom prst="roundRect">
            <a:avLst>
              <a:gd name="adj" fmla="val 10784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97400" y="20002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97400" y="2857500"/>
            <a:ext cx="29972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Literature &amp; Gap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8051800" y="1809750"/>
            <a:ext cx="3454400" cy="1943100"/>
          </a:xfrm>
          <a:prstGeom prst="roundRect">
            <a:avLst>
              <a:gd name="adj" fmla="val 10784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280400" y="20002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280400" y="2857500"/>
            <a:ext cx="29972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Proposed System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85800" y="3981450"/>
            <a:ext cx="3454400" cy="1943100"/>
          </a:xfrm>
          <a:prstGeom prst="roundRect">
            <a:avLst>
              <a:gd name="adj" fmla="val 10784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914400" y="41719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04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14400" y="5029200"/>
            <a:ext cx="29972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Implementation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4368800" y="3981450"/>
            <a:ext cx="3454400" cy="1943100"/>
          </a:xfrm>
          <a:prstGeom prst="roundRect">
            <a:avLst>
              <a:gd name="adj" fmla="val 10784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4597400" y="41719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05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597400" y="5029200"/>
            <a:ext cx="29972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Results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8051800" y="3981450"/>
            <a:ext cx="3454400" cy="1943100"/>
          </a:xfrm>
          <a:prstGeom prst="roundRect">
            <a:avLst>
              <a:gd name="adj" fmla="val 10784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8280400" y="41719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06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280400" y="5029200"/>
            <a:ext cx="29972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Conclusion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74295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Agenda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85800" y="685800"/>
            <a:ext cx="571500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250">
                <a:solidFill>
                  <a:schemeClr val="accent1"/>
                </a:solidFill>
                <a:latin typeface="+mn-lt"/>
              </a:rPr>
              <a:t>KEY IDEA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85800" y="1257300"/>
            <a:ext cx="9105900" cy="35814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5750" b="1" i="0">
                <a:solidFill>
                  <a:schemeClr val="tx1"/>
                </a:solidFill>
                <a:latin typeface="+mj-lt"/>
              </a:rPr>
              <a:t>Air quality can change block by block, but most cities have only a few monitors.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685800" y="5314950"/>
            <a:ext cx="108204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5" name="TextBox 4"/>
          <p:cNvSpPr txBox="1"/>
          <p:nvPr/>
        </p:nvSpPr>
        <p:spPr>
          <a:xfrm>
            <a:off x="685800" y="5505450"/>
            <a:ext cx="7315200" cy="571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Why this project matters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5829300" y="14478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685800" y="1916430"/>
            <a:ext cx="3429000" cy="3810000"/>
          </a:xfrm>
          <a:prstGeom prst="roundRect">
            <a:avLst>
              <a:gd name="adj" fmla="val 6111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1032510" y="2263140"/>
            <a:ext cx="373380" cy="37338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525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Sparse data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525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One station may cover a whole district.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381500" y="1916430"/>
            <a:ext cx="3429000" cy="3810000"/>
          </a:xfrm>
          <a:prstGeom prst="roundRect">
            <a:avLst>
              <a:gd name="adj" fmla="val 6111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Diamond 8"/>
          <p:cNvSpPr/>
          <p:nvPr/>
        </p:nvSpPr>
        <p:spPr>
          <a:xfrm>
            <a:off x="4728210" y="2263140"/>
            <a:ext cx="373380" cy="373380"/>
          </a:xfrm>
          <a:prstGeom prst="diamond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6482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High cost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6482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Reference monitors cost lakhs of rupees each.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077200" y="1916430"/>
            <a:ext cx="3429000" cy="3810000"/>
          </a:xfrm>
          <a:prstGeom prst="roundRect">
            <a:avLst>
              <a:gd name="adj" fmla="val 6111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Isosceles Triangle 12"/>
          <p:cNvSpPr/>
          <p:nvPr/>
        </p:nvSpPr>
        <p:spPr>
          <a:xfrm>
            <a:off x="8423910" y="2263140"/>
            <a:ext cx="373380" cy="373380"/>
          </a:xfrm>
          <a:prstGeom prst="triangl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3439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Low awareness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3439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People rarely see local, live readings.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74295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Problem statement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5829300" y="14478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Image placeholder (right-click &gt; Format Shape &gt; Picture fill)"/>
          <p:cNvSpPr/>
          <p:nvPr/>
        </p:nvSpPr>
        <p:spPr>
          <a:xfrm>
            <a:off x="7178040" y="1809750"/>
            <a:ext cx="4328160" cy="4114800"/>
          </a:xfrm>
          <a:prstGeom prst="roundRect">
            <a:avLst>
              <a:gd name="adj" fmla="val 7638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Freeform 5"/>
          <p:cNvSpPr/>
          <p:nvPr/>
        </p:nvSpPr>
        <p:spPr>
          <a:xfrm>
            <a:off x="8732520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9555480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273290" y="4232910"/>
            <a:ext cx="413766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74295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Objectives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866900"/>
            <a:ext cx="6059424" cy="4057650"/>
          </a:xfrm>
        </p:spPr>
        <p:txBody>
          <a:bodyPr wrap="square" lIns="0" rIns="0" tIns="0" bIns="0">
            <a:normAutofit/>
          </a:bodyPr>
          <a:lstStyle/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•"/>
            </a:pPr>
            <a:r>
              <a:rPr sz="2500" b="0" i="0">
                <a:solidFill>
                  <a:schemeClr val="tx1"/>
                </a:solidFill>
                <a:latin typeface="+mn-lt"/>
              </a:rPr>
              <a:t>Build nodes measuring PM2.5, PM10, CO₂ and humidity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•"/>
            </a:pPr>
            <a:r>
              <a:rPr sz="2500" b="0" i="0">
                <a:solidFill>
                  <a:schemeClr val="tx1"/>
                </a:solidFill>
                <a:latin typeface="+mn-lt"/>
              </a:rPr>
              <a:t>Calibrate against a reference instrument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•"/>
            </a:pPr>
            <a:r>
              <a:rPr sz="2500" b="0" i="0">
                <a:solidFill>
                  <a:schemeClr val="tx1"/>
                </a:solidFill>
                <a:latin typeface="+mn-lt"/>
              </a:rPr>
              <a:t>Publish a live campus air-quality map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•"/>
            </a:pPr>
            <a:r>
              <a:rPr sz="2500" b="0" i="0">
                <a:solidFill>
                  <a:schemeClr val="tx1"/>
                </a:solidFill>
                <a:latin typeface="+mn-lt"/>
              </a:rPr>
              <a:t>Send alerts when levels cross safe limits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5829300" y="14478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685800" y="1809750"/>
          <a:ext cx="10820400" cy="2514600"/>
        </p:xfrm>
        <a:graphic>
          <a:graphicData uri="http://schemas.openxmlformats.org/drawingml/2006/table">
            <a:tbl>
              <a:tblPr firstRow="1" bandRow="0">
                <a:tableStyleId>{2D5ABB26-0587-4C30-8999-92F81FD0307C}</a:tableStyleId>
              </a:tblPr>
              <a:tblGrid>
                <a:gridCol w="3606800"/>
                <a:gridCol w="3606800"/>
                <a:gridCol w="3606800"/>
              </a:tblGrid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Study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Approach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Limitation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Kim et al.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Low-cost PM sensors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Drift without calibration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City AQ networks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Dense sensor grids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Proprietary platforms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Patel &amp; Joshi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LoRa-based nodes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Small pilot only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685800" y="445770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 i="1">
                <a:solidFill>
                  <a:schemeClr val="tx2"/>
                </a:solidFill>
                <a:latin typeface="+mn-lt"/>
              </a:rPr>
              <a:t>Representative summaries — replace with your own citations.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74295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Literature survey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5829300" y="14478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685800" y="2045494"/>
            <a:ext cx="533400" cy="533400"/>
          </a:xfrm>
          <a:prstGeom prst="roundRect">
            <a:avLst>
              <a:gd name="adj" fmla="val 19642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85800" y="2045494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bg1"/>
                </a:solidFill>
                <a:latin typeface="+mj-lt"/>
              </a:rPr>
              <a:t>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447800" y="1809750"/>
            <a:ext cx="3246120" cy="10048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Measure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910328" y="1809750"/>
            <a:ext cx="6613398" cy="10048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PMS5003 and CO₂ sensors in each node</a:t>
            </a:r>
          </a:p>
        </p:txBody>
      </p:sp>
      <p:cxnSp>
        <p:nvCxnSpPr>
          <p:cNvPr id="8" name="Connector 7"/>
          <p:cNvCxnSpPr/>
          <p:nvPr/>
        </p:nvCxnSpPr>
        <p:spPr>
          <a:xfrm>
            <a:off x="1409700" y="2814638"/>
            <a:ext cx="100965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9" name="Rounded Rectangle 8"/>
          <p:cNvSpPr/>
          <p:nvPr/>
        </p:nvSpPr>
        <p:spPr>
          <a:xfrm>
            <a:off x="685800" y="3050381"/>
            <a:ext cx="533400" cy="533400"/>
          </a:xfrm>
          <a:prstGeom prst="roundRect">
            <a:avLst>
              <a:gd name="adj" fmla="val 19642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85800" y="3050381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bg1"/>
                </a:solidFill>
                <a:latin typeface="+mj-lt"/>
              </a:rPr>
              <a:t>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447800" y="2814638"/>
            <a:ext cx="3246120" cy="10048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Transmit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910328" y="2814638"/>
            <a:ext cx="6613398" cy="10048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LoRa sends readings to a gateway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1409700" y="3819525"/>
            <a:ext cx="100965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4" name="Rounded Rectangle 13"/>
          <p:cNvSpPr/>
          <p:nvPr/>
        </p:nvSpPr>
        <p:spPr>
          <a:xfrm>
            <a:off x="685800" y="4055269"/>
            <a:ext cx="533400" cy="533400"/>
          </a:xfrm>
          <a:prstGeom prst="roundRect">
            <a:avLst>
              <a:gd name="adj" fmla="val 19642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85800" y="4055269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bg1"/>
                </a:solidFill>
                <a:latin typeface="+mj-lt"/>
              </a:rPr>
              <a:t>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447800" y="3819525"/>
            <a:ext cx="3246120" cy="10048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Calibrate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910328" y="3819525"/>
            <a:ext cx="6613398" cy="10048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Correction model on the server</a:t>
            </a:r>
          </a:p>
        </p:txBody>
      </p:sp>
      <p:cxnSp>
        <p:nvCxnSpPr>
          <p:cNvPr id="18" name="Connector 17"/>
          <p:cNvCxnSpPr/>
          <p:nvPr/>
        </p:nvCxnSpPr>
        <p:spPr>
          <a:xfrm>
            <a:off x="1409700" y="4824412"/>
            <a:ext cx="100965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9" name="Rounded Rectangle 18"/>
          <p:cNvSpPr/>
          <p:nvPr/>
        </p:nvSpPr>
        <p:spPr>
          <a:xfrm>
            <a:off x="685800" y="5060156"/>
            <a:ext cx="533400" cy="533400"/>
          </a:xfrm>
          <a:prstGeom prst="roundRect">
            <a:avLst>
              <a:gd name="adj" fmla="val 19642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85800" y="5060156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bg1"/>
                </a:solidFill>
                <a:latin typeface="+mj-lt"/>
              </a:rPr>
              <a:t>4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447800" y="4824412"/>
            <a:ext cx="3246120" cy="10048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Visualise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910328" y="4824412"/>
            <a:ext cx="6613398" cy="10048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Live map and alerts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74295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System architecture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5829300" y="14478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Image placeholder (right-click &gt; Format Shape &gt; Picture fill)"/>
          <p:cNvSpPr/>
          <p:nvPr/>
        </p:nvSpPr>
        <p:spPr>
          <a:xfrm>
            <a:off x="685800" y="1809750"/>
            <a:ext cx="4977384" cy="4114800"/>
          </a:xfrm>
          <a:prstGeom prst="roundRect">
            <a:avLst>
              <a:gd name="adj" fmla="val 7638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2564892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3387852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81050" y="4232910"/>
            <a:ext cx="4786884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Block diagram / flowchart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82284" y="1847850"/>
            <a:ext cx="5423916" cy="1728216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3200" b="1" i="0">
                <a:solidFill>
                  <a:schemeClr val="tx1"/>
                </a:solidFill>
                <a:latin typeface="+mj-lt"/>
              </a:rPr>
              <a:t>Every module talks through one simple, testable interface.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82284" y="3702558"/>
            <a:ext cx="5423916" cy="2221992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Solar-powered nodes send readings over LoRa to a gateway, which forwards them to a time-series database. A calibration model corrects drift before the map is updated.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74295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Block diagram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5829300" y="14478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685800" y="1916430"/>
            <a:ext cx="2547938" cy="3810000"/>
          </a:xfrm>
          <a:prstGeom prst="roundRect">
            <a:avLst>
              <a:gd name="adj" fmla="val 8224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1032510" y="2263140"/>
            <a:ext cx="373380" cy="37338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52500" y="3002280"/>
            <a:ext cx="2014538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300" b="1" i="0">
                <a:solidFill>
                  <a:schemeClr val="tx1"/>
                </a:solidFill>
                <a:latin typeface="+mj-lt"/>
              </a:rPr>
              <a:t>ESP32 + LoRa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52500" y="3764280"/>
            <a:ext cx="2014538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Node controller and radio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3443288" y="1916430"/>
            <a:ext cx="2547938" cy="3810000"/>
          </a:xfrm>
          <a:prstGeom prst="roundRect">
            <a:avLst>
              <a:gd name="adj" fmla="val 8224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Diamond 8"/>
          <p:cNvSpPr/>
          <p:nvPr/>
        </p:nvSpPr>
        <p:spPr>
          <a:xfrm>
            <a:off x="3789998" y="2263140"/>
            <a:ext cx="373380" cy="373380"/>
          </a:xfrm>
          <a:prstGeom prst="diamond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709988" y="3002280"/>
            <a:ext cx="2014538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300" b="1" i="0">
                <a:solidFill>
                  <a:schemeClr val="tx1"/>
                </a:solidFill>
                <a:latin typeface="+mj-lt"/>
              </a:rPr>
              <a:t>PMS5003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709988" y="3764280"/>
            <a:ext cx="2014538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Particulate matter sensor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200775" y="1916430"/>
            <a:ext cx="2547938" cy="3810000"/>
          </a:xfrm>
          <a:prstGeom prst="roundRect">
            <a:avLst>
              <a:gd name="adj" fmla="val 8224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Isosceles Triangle 12"/>
          <p:cNvSpPr/>
          <p:nvPr/>
        </p:nvSpPr>
        <p:spPr>
          <a:xfrm>
            <a:off x="6547485" y="2263140"/>
            <a:ext cx="373380" cy="373380"/>
          </a:xfrm>
          <a:prstGeom prst="triangl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467475" y="3002280"/>
            <a:ext cx="2014538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300" b="1" i="0">
                <a:solidFill>
                  <a:schemeClr val="tx1"/>
                </a:solidFill>
                <a:latin typeface="+mj-lt"/>
              </a:rPr>
              <a:t>InfluxDB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467475" y="3764280"/>
            <a:ext cx="2014538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Time-series storage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8958262" y="1916430"/>
            <a:ext cx="2547938" cy="3810000"/>
          </a:xfrm>
          <a:prstGeom prst="roundRect">
            <a:avLst>
              <a:gd name="adj" fmla="val 8224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9304972" y="2263140"/>
            <a:ext cx="373380" cy="37338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9224962" y="3002280"/>
            <a:ext cx="2014538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300" b="1" i="0">
                <a:solidFill>
                  <a:schemeClr val="tx1"/>
                </a:solidFill>
                <a:latin typeface="+mj-lt"/>
              </a:rPr>
              <a:t>Leaflet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224962" y="3764280"/>
            <a:ext cx="2014538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Interactive map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74295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Technology stack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5829300" y="14478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Pentagon 3"/>
          <p:cNvSpPr/>
          <p:nvPr/>
        </p:nvSpPr>
        <p:spPr>
          <a:xfrm>
            <a:off x="685800" y="2000250"/>
            <a:ext cx="2221230" cy="800100"/>
          </a:xfrm>
          <a:prstGeom prst="homePlate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95350" y="2000250"/>
            <a:ext cx="159258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Jul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62000" y="3048000"/>
            <a:ext cx="193548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700" b="1" i="0">
                <a:solidFill>
                  <a:schemeClr val="tx1"/>
                </a:solidFill>
                <a:latin typeface="+mn-lt"/>
              </a:rPr>
              <a:t>Requirement study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62000" y="3638550"/>
            <a:ext cx="1935480" cy="2209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Survey of users and existing tools</a:t>
            </a:r>
          </a:p>
        </p:txBody>
      </p:sp>
      <p:sp>
        <p:nvSpPr>
          <p:cNvPr id="8" name="Chevron 7"/>
          <p:cNvSpPr/>
          <p:nvPr/>
        </p:nvSpPr>
        <p:spPr>
          <a:xfrm>
            <a:off x="2849880" y="2000250"/>
            <a:ext cx="2221230" cy="800100"/>
          </a:xfrm>
          <a:prstGeom prst="chevron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3173730" y="2000250"/>
            <a:ext cx="159258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Aug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926080" y="3048000"/>
            <a:ext cx="193548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Design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926080" y="3638550"/>
            <a:ext cx="1935480" cy="2209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Architecture, database and UI wireframes</a:t>
            </a:r>
          </a:p>
        </p:txBody>
      </p:sp>
      <p:sp>
        <p:nvSpPr>
          <p:cNvPr id="12" name="Chevron 11"/>
          <p:cNvSpPr/>
          <p:nvPr/>
        </p:nvSpPr>
        <p:spPr>
          <a:xfrm>
            <a:off x="5013960" y="2000250"/>
            <a:ext cx="2221230" cy="800100"/>
          </a:xfrm>
          <a:prstGeom prst="chevron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5337810" y="2000250"/>
            <a:ext cx="159258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Sep–Oct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090160" y="3048000"/>
            <a:ext cx="193548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Development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090160" y="3638550"/>
            <a:ext cx="1935480" cy="2209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Modules built and unit tested</a:t>
            </a:r>
          </a:p>
        </p:txBody>
      </p:sp>
      <p:sp>
        <p:nvSpPr>
          <p:cNvPr id="16" name="Chevron 15"/>
          <p:cNvSpPr/>
          <p:nvPr/>
        </p:nvSpPr>
        <p:spPr>
          <a:xfrm>
            <a:off x="7178040" y="2000250"/>
            <a:ext cx="2221230" cy="800100"/>
          </a:xfrm>
          <a:prstGeom prst="chevron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501890" y="2000250"/>
            <a:ext cx="159258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Nov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254240" y="3048000"/>
            <a:ext cx="193548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Testing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254240" y="3638550"/>
            <a:ext cx="1935480" cy="2209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Integration and field testing</a:t>
            </a:r>
          </a:p>
        </p:txBody>
      </p:sp>
      <p:sp>
        <p:nvSpPr>
          <p:cNvPr id="20" name="Chevron 19"/>
          <p:cNvSpPr/>
          <p:nvPr/>
        </p:nvSpPr>
        <p:spPr>
          <a:xfrm>
            <a:off x="9342120" y="2000250"/>
            <a:ext cx="2221230" cy="800100"/>
          </a:xfrm>
          <a:prstGeom prst="chevron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9665970" y="2000250"/>
            <a:ext cx="159258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bg1"/>
                </a:solidFill>
                <a:latin typeface="+mj-lt"/>
              </a:rPr>
              <a:t>Dec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9418320" y="3048000"/>
            <a:ext cx="193548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Report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418320" y="3638550"/>
            <a:ext cx="1935480" cy="2209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Documentation and final review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74295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Project timeline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5829300" y="14478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Image placeholder (right-click &gt; Format Shape &gt; Picture fill)"/>
          <p:cNvSpPr/>
          <p:nvPr/>
        </p:nvSpPr>
        <p:spPr>
          <a:xfrm>
            <a:off x="685800" y="1809750"/>
            <a:ext cx="3479800" cy="2551176"/>
          </a:xfrm>
          <a:prstGeom prst="roundRect">
            <a:avLst>
              <a:gd name="adj" fmla="val 8213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1864441" y="2888897"/>
            <a:ext cx="1122518" cy="449007"/>
          </a:xfrm>
          <a:custGeom>
            <a:avLst/>
            <a:gdLst/>
            <a:ahLst/>
            <a:cxnLst/>
            <a:rect l="l" t="t" r="r" b="b"/>
            <a:pathLst>
              <a:path w="1122518" h="449007">
                <a:moveTo>
                  <a:pt x="0" y="449007"/>
                </a:moveTo>
                <a:lnTo>
                  <a:pt x="420944" y="0"/>
                </a:lnTo>
                <a:lnTo>
                  <a:pt x="673511" y="280630"/>
                </a:lnTo>
                <a:lnTo>
                  <a:pt x="813825" y="140315"/>
                </a:lnTo>
                <a:lnTo>
                  <a:pt x="1122518" y="44900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2622141" y="2664394"/>
            <a:ext cx="213278" cy="21327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81050" y="3422093"/>
            <a:ext cx="32893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5800" y="4513326"/>
            <a:ext cx="34798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Sensor node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85800" y="4856226"/>
            <a:ext cx="3479800" cy="1068324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Weatherproof enclosure with solar panel</a:t>
            </a:r>
          </a:p>
        </p:txBody>
      </p:sp>
      <p:sp>
        <p:nvSpPr>
          <p:cNvPr id="10" name="Image placeholder (right-click &gt; Format Shape &gt; Picture fill)"/>
          <p:cNvSpPr/>
          <p:nvPr/>
        </p:nvSpPr>
        <p:spPr>
          <a:xfrm>
            <a:off x="4356100" y="1809750"/>
            <a:ext cx="3479800" cy="2551176"/>
          </a:xfrm>
          <a:prstGeom prst="roundRect">
            <a:avLst>
              <a:gd name="adj" fmla="val 8213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Freeform 10"/>
          <p:cNvSpPr/>
          <p:nvPr/>
        </p:nvSpPr>
        <p:spPr>
          <a:xfrm>
            <a:off x="5534741" y="2888897"/>
            <a:ext cx="1122518" cy="449007"/>
          </a:xfrm>
          <a:custGeom>
            <a:avLst/>
            <a:gdLst/>
            <a:ahLst/>
            <a:cxnLst/>
            <a:rect l="l" t="t" r="r" b="b"/>
            <a:pathLst>
              <a:path w="1122518" h="449007">
                <a:moveTo>
                  <a:pt x="0" y="449007"/>
                </a:moveTo>
                <a:lnTo>
                  <a:pt x="420944" y="0"/>
                </a:lnTo>
                <a:lnTo>
                  <a:pt x="673511" y="280630"/>
                </a:lnTo>
                <a:lnTo>
                  <a:pt x="813825" y="140315"/>
                </a:lnTo>
                <a:lnTo>
                  <a:pt x="1122518" y="44900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6292441" y="2664394"/>
            <a:ext cx="213278" cy="21327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451350" y="3422093"/>
            <a:ext cx="32893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356100" y="4513326"/>
            <a:ext cx="34798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Gateway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356100" y="4856226"/>
            <a:ext cx="3479800" cy="1068324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Rooftop LoRa receiver</a:t>
            </a:r>
          </a:p>
        </p:txBody>
      </p:sp>
      <p:sp>
        <p:nvSpPr>
          <p:cNvPr id="16" name="Image placeholder (right-click &gt; Format Shape &gt; Picture fill)"/>
          <p:cNvSpPr/>
          <p:nvPr/>
        </p:nvSpPr>
        <p:spPr>
          <a:xfrm>
            <a:off x="8026400" y="1809750"/>
            <a:ext cx="3479800" cy="2551176"/>
          </a:xfrm>
          <a:prstGeom prst="roundRect">
            <a:avLst>
              <a:gd name="adj" fmla="val 8213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Freeform 16"/>
          <p:cNvSpPr/>
          <p:nvPr/>
        </p:nvSpPr>
        <p:spPr>
          <a:xfrm>
            <a:off x="9205041" y="2888897"/>
            <a:ext cx="1122518" cy="449007"/>
          </a:xfrm>
          <a:custGeom>
            <a:avLst/>
            <a:gdLst/>
            <a:ahLst/>
            <a:cxnLst/>
            <a:rect l="l" t="t" r="r" b="b"/>
            <a:pathLst>
              <a:path w="1122518" h="449007">
                <a:moveTo>
                  <a:pt x="0" y="449007"/>
                </a:moveTo>
                <a:lnTo>
                  <a:pt x="420944" y="0"/>
                </a:lnTo>
                <a:lnTo>
                  <a:pt x="673511" y="280630"/>
                </a:lnTo>
                <a:lnTo>
                  <a:pt x="813825" y="140315"/>
                </a:lnTo>
                <a:lnTo>
                  <a:pt x="1122518" y="44900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9962741" y="2664394"/>
            <a:ext cx="213278" cy="21327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121650" y="3422093"/>
            <a:ext cx="32893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026400" y="4513326"/>
            <a:ext cx="34798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Live map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026400" y="4856226"/>
            <a:ext cx="3479800" cy="1068324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Colour-coded AQI by location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74295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Implementation snapshots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5829300" y="14478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graphicFrame>
        <p:nvGraphicFramePr>
          <p:cNvPr id="4" name="Chart (sample data) - right-click &gt; Edit Data"/>
          <p:cNvGraphicFramePr>
            <a:graphicFrameLocks noGrp="1"/>
          </p:cNvGraphicFramePr>
          <p:nvPr/>
        </p:nvGraphicFramePr>
        <p:xfrm>
          <a:off x="685800" y="1809750"/>
          <a:ext cx="6708648" cy="382905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5448" y="1905000"/>
            <a:ext cx="3730752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accent1"/>
                </a:solidFill>
                <a:latin typeface="+mj-lt"/>
              </a:rPr>
              <a:t>0.91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5448" y="2952750"/>
            <a:ext cx="3730752" cy="571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1" i="0">
                <a:solidFill>
                  <a:schemeClr val="tx1"/>
                </a:solidFill>
                <a:latin typeface="+mn-lt"/>
              </a:rPr>
              <a:t>correlation with the reference monitor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7775448" y="3619500"/>
            <a:ext cx="3730752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8" name="TextBox 7"/>
          <p:cNvSpPr txBox="1"/>
          <p:nvPr/>
        </p:nvSpPr>
        <p:spPr>
          <a:xfrm>
            <a:off x="7775448" y="3810000"/>
            <a:ext cx="3730752" cy="1638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5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Readings peak with morning and evening traffic, matching the reference station trend.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85800" y="5734050"/>
            <a:ext cx="108204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 — replace with your own figures.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74295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Results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5829300" y="14478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85800" y="2190750"/>
            <a:ext cx="32258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1"/>
                </a:solidFill>
                <a:latin typeface="+mj-lt"/>
              </a:rPr>
              <a:t>12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3619500"/>
            <a:ext cx="31496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nodes deployed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4292600" y="2095500"/>
            <a:ext cx="0" cy="2265426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7" name="TextBox 6"/>
          <p:cNvSpPr txBox="1"/>
          <p:nvPr/>
        </p:nvSpPr>
        <p:spPr>
          <a:xfrm>
            <a:off x="4521200" y="2190750"/>
            <a:ext cx="32258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1"/>
                </a:solidFill>
                <a:latin typeface="+mj-lt"/>
              </a:rPr>
              <a:t>0.91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21200" y="3619500"/>
            <a:ext cx="31496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correlation after calibration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7899400" y="2095500"/>
            <a:ext cx="0" cy="2265426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10" name="TextBox 9"/>
          <p:cNvSpPr txBox="1"/>
          <p:nvPr/>
        </p:nvSpPr>
        <p:spPr>
          <a:xfrm>
            <a:off x="8128000" y="2190750"/>
            <a:ext cx="32258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1"/>
                </a:solidFill>
                <a:latin typeface="+mj-lt"/>
              </a:rPr>
              <a:t>1 min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128000" y="3619500"/>
            <a:ext cx="31496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update interval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85800" y="5448300"/>
            <a:ext cx="108204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200" b="0" i="1">
                <a:solidFill>
                  <a:schemeClr val="tx2"/>
                </a:solidFill>
                <a:latin typeface="+mn-lt"/>
              </a:rPr>
              <a:t>Figures from our test setup (sample data).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74295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Key outcomes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5829300" y="14478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Image placeholder (right-click &gt; Format Shape &gt; Picture fill)"/>
          <p:cNvSpPr/>
          <p:nvPr/>
        </p:nvSpPr>
        <p:spPr>
          <a:xfrm>
            <a:off x="7178040" y="1809750"/>
            <a:ext cx="4328160" cy="4114800"/>
          </a:xfrm>
          <a:prstGeom prst="roundRect">
            <a:avLst>
              <a:gd name="adj" fmla="val 7638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Freeform 5"/>
          <p:cNvSpPr/>
          <p:nvPr/>
        </p:nvSpPr>
        <p:spPr>
          <a:xfrm>
            <a:off x="8732520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9555480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273290" y="4232910"/>
            <a:ext cx="413766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74295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Conclusion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866900"/>
            <a:ext cx="6059424" cy="4057650"/>
          </a:xfrm>
        </p:spPr>
        <p:txBody>
          <a:bodyPr wrap="square" lIns="0" rIns="0" tIns="0" bIns="0">
            <a:normAutofit/>
          </a:bodyPr>
          <a:lstStyle/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•"/>
            </a:pPr>
            <a:r>
              <a:rPr sz="2500" b="0" i="0">
                <a:solidFill>
                  <a:schemeClr val="tx1"/>
                </a:solidFill>
                <a:latin typeface="+mn-lt"/>
              </a:rPr>
              <a:t>Low-cost nodes give useful, local air-quality data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•"/>
            </a:pPr>
            <a:r>
              <a:rPr sz="2500" b="0" i="0">
                <a:solidFill>
                  <a:schemeClr val="tx1"/>
                </a:solidFill>
                <a:latin typeface="+mn-lt"/>
              </a:rPr>
              <a:t>Calibration is essential for accuracy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•"/>
            </a:pPr>
            <a:r>
              <a:rPr sz="2500" b="0" i="0">
                <a:solidFill>
                  <a:schemeClr val="tx1"/>
                </a:solidFill>
                <a:latin typeface="+mn-lt"/>
              </a:rPr>
              <a:t>A live map raises awareness quickly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5829300" y="14478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685800" y="1916430"/>
            <a:ext cx="3429000" cy="3810000"/>
          </a:xfrm>
          <a:prstGeom prst="roundRect">
            <a:avLst>
              <a:gd name="adj" fmla="val 6111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1032510" y="2263140"/>
            <a:ext cx="373380" cy="37338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525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City scale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525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Expand to nearby wards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381500" y="1916430"/>
            <a:ext cx="3429000" cy="3810000"/>
          </a:xfrm>
          <a:prstGeom prst="roundRect">
            <a:avLst>
              <a:gd name="adj" fmla="val 6111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Diamond 8"/>
          <p:cNvSpPr/>
          <p:nvPr/>
        </p:nvSpPr>
        <p:spPr>
          <a:xfrm>
            <a:off x="4728210" y="2263140"/>
            <a:ext cx="373380" cy="373380"/>
          </a:xfrm>
          <a:prstGeom prst="diamond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6482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Forecasting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6482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Predict next-day AQI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077200" y="1916430"/>
            <a:ext cx="3429000" cy="3810000"/>
          </a:xfrm>
          <a:prstGeom prst="roundRect">
            <a:avLst>
              <a:gd name="adj" fmla="val 6111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Isosceles Triangle 12"/>
          <p:cNvSpPr/>
          <p:nvPr/>
        </p:nvSpPr>
        <p:spPr>
          <a:xfrm>
            <a:off x="8423910" y="2263140"/>
            <a:ext cx="373380" cy="373380"/>
          </a:xfrm>
          <a:prstGeom prst="triangl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3439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Health alerts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3439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Notify sensitive groups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74295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Future scope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6705600" y="0"/>
            <a:ext cx="5486400" cy="68580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5" name="Connector 4"/>
          <p:cNvCxnSpPr/>
          <p:nvPr/>
        </p:nvCxnSpPr>
        <p:spPr>
          <a:xfrm>
            <a:off x="6997568" y="685800"/>
            <a:ext cx="2013045" cy="0"/>
          </a:xfrm>
          <a:prstGeom prst="line">
            <a:avLst/>
          </a:prstGeom>
          <a:ln w="22225">
            <a:solidFill>
              <a:schemeClr val="accent1"/>
            </a:solidFill>
          </a:ln>
        </p:spPr>
      </p:cxnSp>
      <p:cxnSp>
        <p:nvCxnSpPr>
          <p:cNvPr id="6" name="Connector 5"/>
          <p:cNvCxnSpPr/>
          <p:nvPr/>
        </p:nvCxnSpPr>
        <p:spPr>
          <a:xfrm>
            <a:off x="9010613" y="685800"/>
            <a:ext cx="411480" cy="411480"/>
          </a:xfrm>
          <a:prstGeom prst="line">
            <a:avLst/>
          </a:prstGeom>
          <a:ln w="22225">
            <a:solidFill>
              <a:schemeClr val="accent1"/>
            </a:solidFill>
          </a:ln>
        </p:spPr>
      </p:cxnSp>
      <p:cxnSp>
        <p:nvCxnSpPr>
          <p:cNvPr id="7" name="Connector 6"/>
          <p:cNvCxnSpPr/>
          <p:nvPr/>
        </p:nvCxnSpPr>
        <p:spPr>
          <a:xfrm>
            <a:off x="9422093" y="1097280"/>
            <a:ext cx="1971310" cy="0"/>
          </a:xfrm>
          <a:prstGeom prst="line">
            <a:avLst/>
          </a:prstGeom>
          <a:ln w="22225">
            <a:solidFill>
              <a:schemeClr val="accent1"/>
            </a:solidFill>
          </a:ln>
        </p:spPr>
      </p:cxnSp>
      <p:sp>
        <p:nvSpPr>
          <p:cNvPr id="8" name="Oval 7"/>
          <p:cNvSpPr/>
          <p:nvPr/>
        </p:nvSpPr>
        <p:spPr>
          <a:xfrm>
            <a:off x="11350540" y="1054418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6954705" y="642938"/>
            <a:ext cx="85725" cy="85725"/>
          </a:xfrm>
          <a:prstGeom prst="ellipse">
            <a:avLst/>
          </a:prstGeom>
          <a:noFill/>
          <a:ln w="19050">
            <a:solidFill>
              <a:schemeClr val="accent1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10" name="Connector 9"/>
          <p:cNvCxnSpPr/>
          <p:nvPr/>
        </p:nvCxnSpPr>
        <p:spPr>
          <a:xfrm>
            <a:off x="7882695" y="1371600"/>
            <a:ext cx="993416" cy="0"/>
          </a:xfrm>
          <a:prstGeom prst="line">
            <a:avLst/>
          </a:prstGeom>
          <a:ln w="22225">
            <a:solidFill>
              <a:schemeClr val="accent2"/>
            </a:solidFill>
          </a:ln>
        </p:spPr>
      </p:cxnSp>
      <p:cxnSp>
        <p:nvCxnSpPr>
          <p:cNvPr id="11" name="Connector 10"/>
          <p:cNvCxnSpPr/>
          <p:nvPr/>
        </p:nvCxnSpPr>
        <p:spPr>
          <a:xfrm flipV="1">
            <a:off x="8876111" y="960120"/>
            <a:ext cx="411480" cy="411480"/>
          </a:xfrm>
          <a:prstGeom prst="line">
            <a:avLst/>
          </a:prstGeom>
          <a:ln w="22225">
            <a:solidFill>
              <a:schemeClr val="accent2"/>
            </a:solidFill>
          </a:ln>
        </p:spPr>
      </p:cxnSp>
      <p:cxnSp>
        <p:nvCxnSpPr>
          <p:cNvPr id="12" name="Connector 11"/>
          <p:cNvCxnSpPr/>
          <p:nvPr/>
        </p:nvCxnSpPr>
        <p:spPr>
          <a:xfrm>
            <a:off x="9287591" y="960120"/>
            <a:ext cx="1212578" cy="0"/>
          </a:xfrm>
          <a:prstGeom prst="line">
            <a:avLst/>
          </a:prstGeom>
          <a:ln w="22225">
            <a:solidFill>
              <a:schemeClr val="accent2"/>
            </a:solidFill>
          </a:ln>
        </p:spPr>
      </p:cxnSp>
      <p:sp>
        <p:nvSpPr>
          <p:cNvPr id="13" name="Oval 12"/>
          <p:cNvSpPr/>
          <p:nvPr/>
        </p:nvSpPr>
        <p:spPr>
          <a:xfrm>
            <a:off x="10457306" y="917258"/>
            <a:ext cx="85725" cy="85725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7839832" y="1328738"/>
            <a:ext cx="85725" cy="85725"/>
          </a:xfrm>
          <a:prstGeom prst="ellipse">
            <a:avLst/>
          </a:prstGeom>
          <a:noFill/>
          <a:ln w="19050">
            <a:solidFill>
              <a:schemeClr val="accent2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15" name="Connector 14"/>
          <p:cNvCxnSpPr/>
          <p:nvPr/>
        </p:nvCxnSpPr>
        <p:spPr>
          <a:xfrm>
            <a:off x="7036218" y="2057400"/>
            <a:ext cx="850422" cy="0"/>
          </a:xfrm>
          <a:prstGeom prst="line">
            <a:avLst/>
          </a:prstGeom>
          <a:ln w="22225">
            <a:solidFill>
              <a:schemeClr val="accent3"/>
            </a:solidFill>
          </a:ln>
        </p:spPr>
      </p:cxnSp>
      <p:cxnSp>
        <p:nvCxnSpPr>
          <p:cNvPr id="16" name="Connector 15"/>
          <p:cNvCxnSpPr/>
          <p:nvPr/>
        </p:nvCxnSpPr>
        <p:spPr>
          <a:xfrm>
            <a:off x="7886640" y="2057400"/>
            <a:ext cx="411480" cy="411480"/>
          </a:xfrm>
          <a:prstGeom prst="line">
            <a:avLst/>
          </a:prstGeom>
          <a:ln w="22225">
            <a:solidFill>
              <a:schemeClr val="accent3"/>
            </a:solidFill>
          </a:ln>
        </p:spPr>
      </p:cxnSp>
      <p:cxnSp>
        <p:nvCxnSpPr>
          <p:cNvPr id="17" name="Connector 16"/>
          <p:cNvCxnSpPr/>
          <p:nvPr/>
        </p:nvCxnSpPr>
        <p:spPr>
          <a:xfrm>
            <a:off x="8298120" y="2468880"/>
            <a:ext cx="1497817" cy="0"/>
          </a:xfrm>
          <a:prstGeom prst="line">
            <a:avLst/>
          </a:prstGeom>
          <a:ln w="22225">
            <a:solidFill>
              <a:schemeClr val="accent3"/>
            </a:solidFill>
          </a:ln>
        </p:spPr>
      </p:cxnSp>
      <p:sp>
        <p:nvSpPr>
          <p:cNvPr id="18" name="Oval 17"/>
          <p:cNvSpPr/>
          <p:nvPr/>
        </p:nvSpPr>
        <p:spPr>
          <a:xfrm>
            <a:off x="9753075" y="2426018"/>
            <a:ext cx="85725" cy="85725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6993355" y="2014538"/>
            <a:ext cx="85725" cy="85725"/>
          </a:xfrm>
          <a:prstGeom prst="ellipse">
            <a:avLst/>
          </a:prstGeom>
          <a:noFill/>
          <a:ln w="19050">
            <a:solidFill>
              <a:schemeClr val="accent3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20" name="Connector 19"/>
          <p:cNvCxnSpPr/>
          <p:nvPr/>
        </p:nvCxnSpPr>
        <p:spPr>
          <a:xfrm>
            <a:off x="7572331" y="2743200"/>
            <a:ext cx="1335652" cy="0"/>
          </a:xfrm>
          <a:prstGeom prst="line">
            <a:avLst/>
          </a:prstGeom>
          <a:ln w="22225">
            <a:solidFill>
              <a:schemeClr val="accent1"/>
            </a:solidFill>
          </a:ln>
        </p:spPr>
      </p:cxnSp>
      <p:cxnSp>
        <p:nvCxnSpPr>
          <p:cNvPr id="21" name="Connector 20"/>
          <p:cNvCxnSpPr/>
          <p:nvPr/>
        </p:nvCxnSpPr>
        <p:spPr>
          <a:xfrm>
            <a:off x="8907983" y="2743200"/>
            <a:ext cx="411480" cy="411480"/>
          </a:xfrm>
          <a:prstGeom prst="line">
            <a:avLst/>
          </a:prstGeom>
          <a:ln w="22225">
            <a:solidFill>
              <a:schemeClr val="accent1"/>
            </a:solidFill>
          </a:ln>
        </p:spPr>
      </p:cxnSp>
      <p:cxnSp>
        <p:nvCxnSpPr>
          <p:cNvPr id="22" name="Connector 21"/>
          <p:cNvCxnSpPr/>
          <p:nvPr/>
        </p:nvCxnSpPr>
        <p:spPr>
          <a:xfrm>
            <a:off x="9319463" y="3154680"/>
            <a:ext cx="2034227" cy="0"/>
          </a:xfrm>
          <a:prstGeom prst="line">
            <a:avLst/>
          </a:prstGeom>
          <a:ln w="22225">
            <a:solidFill>
              <a:schemeClr val="accent1"/>
            </a:solidFill>
          </a:ln>
        </p:spPr>
      </p:cxnSp>
      <p:sp>
        <p:nvSpPr>
          <p:cNvPr id="23" name="Oval 22"/>
          <p:cNvSpPr/>
          <p:nvPr/>
        </p:nvSpPr>
        <p:spPr>
          <a:xfrm>
            <a:off x="11310828" y="3111818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7529468" y="2700338"/>
            <a:ext cx="85725" cy="85725"/>
          </a:xfrm>
          <a:prstGeom prst="ellipse">
            <a:avLst/>
          </a:prstGeom>
          <a:noFill/>
          <a:ln w="19050">
            <a:solidFill>
              <a:schemeClr val="accent1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25" name="Connector 24"/>
          <p:cNvCxnSpPr/>
          <p:nvPr/>
        </p:nvCxnSpPr>
        <p:spPr>
          <a:xfrm>
            <a:off x="7656943" y="3429000"/>
            <a:ext cx="2227955" cy="0"/>
          </a:xfrm>
          <a:prstGeom prst="line">
            <a:avLst/>
          </a:prstGeom>
          <a:ln w="22225">
            <a:solidFill>
              <a:schemeClr val="accent2"/>
            </a:solidFill>
          </a:ln>
        </p:spPr>
      </p:cxnSp>
      <p:cxnSp>
        <p:nvCxnSpPr>
          <p:cNvPr id="26" name="Connector 25"/>
          <p:cNvCxnSpPr/>
          <p:nvPr/>
        </p:nvCxnSpPr>
        <p:spPr>
          <a:xfrm flipV="1">
            <a:off x="9884898" y="3017520"/>
            <a:ext cx="411480" cy="411480"/>
          </a:xfrm>
          <a:prstGeom prst="line">
            <a:avLst/>
          </a:prstGeom>
          <a:ln w="22225">
            <a:solidFill>
              <a:schemeClr val="accent2"/>
            </a:solidFill>
          </a:ln>
        </p:spPr>
      </p:cxnSp>
      <p:cxnSp>
        <p:nvCxnSpPr>
          <p:cNvPr id="27" name="Connector 26"/>
          <p:cNvCxnSpPr/>
          <p:nvPr/>
        </p:nvCxnSpPr>
        <p:spPr>
          <a:xfrm>
            <a:off x="10296378" y="3017520"/>
            <a:ext cx="1488234" cy="0"/>
          </a:xfrm>
          <a:prstGeom prst="line">
            <a:avLst/>
          </a:prstGeom>
          <a:ln w="22225">
            <a:solidFill>
              <a:schemeClr val="accent2"/>
            </a:solidFill>
          </a:ln>
        </p:spPr>
      </p:cxnSp>
      <p:sp>
        <p:nvSpPr>
          <p:cNvPr id="28" name="Oval 27"/>
          <p:cNvSpPr/>
          <p:nvPr/>
        </p:nvSpPr>
        <p:spPr>
          <a:xfrm>
            <a:off x="11741750" y="2974658"/>
            <a:ext cx="85725" cy="85725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9" name="Oval 28"/>
          <p:cNvSpPr/>
          <p:nvPr/>
        </p:nvSpPr>
        <p:spPr>
          <a:xfrm>
            <a:off x="7614081" y="3386138"/>
            <a:ext cx="85725" cy="85725"/>
          </a:xfrm>
          <a:prstGeom prst="ellipse">
            <a:avLst/>
          </a:prstGeom>
          <a:noFill/>
          <a:ln w="19050">
            <a:solidFill>
              <a:schemeClr val="accent2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30" name="Connector 29"/>
          <p:cNvCxnSpPr/>
          <p:nvPr/>
        </p:nvCxnSpPr>
        <p:spPr>
          <a:xfrm>
            <a:off x="7020470" y="4114800"/>
            <a:ext cx="1000894" cy="0"/>
          </a:xfrm>
          <a:prstGeom prst="line">
            <a:avLst/>
          </a:prstGeom>
          <a:ln w="22225">
            <a:solidFill>
              <a:schemeClr val="accent3"/>
            </a:solidFill>
          </a:ln>
        </p:spPr>
      </p:cxnSp>
      <p:cxnSp>
        <p:nvCxnSpPr>
          <p:cNvPr id="31" name="Connector 30"/>
          <p:cNvCxnSpPr/>
          <p:nvPr/>
        </p:nvCxnSpPr>
        <p:spPr>
          <a:xfrm>
            <a:off x="8021364" y="4114800"/>
            <a:ext cx="411480" cy="411480"/>
          </a:xfrm>
          <a:prstGeom prst="line">
            <a:avLst/>
          </a:prstGeom>
          <a:ln w="22225">
            <a:solidFill>
              <a:schemeClr val="accent3"/>
            </a:solidFill>
          </a:ln>
        </p:spPr>
      </p:cxnSp>
      <p:cxnSp>
        <p:nvCxnSpPr>
          <p:cNvPr id="32" name="Connector 31"/>
          <p:cNvCxnSpPr/>
          <p:nvPr/>
        </p:nvCxnSpPr>
        <p:spPr>
          <a:xfrm>
            <a:off x="8432844" y="4526280"/>
            <a:ext cx="1645130" cy="0"/>
          </a:xfrm>
          <a:prstGeom prst="line">
            <a:avLst/>
          </a:prstGeom>
          <a:ln w="22225">
            <a:solidFill>
              <a:schemeClr val="accent3"/>
            </a:solidFill>
          </a:ln>
        </p:spPr>
      </p:cxnSp>
      <p:sp>
        <p:nvSpPr>
          <p:cNvPr id="33" name="Oval 32"/>
          <p:cNvSpPr/>
          <p:nvPr/>
        </p:nvSpPr>
        <p:spPr>
          <a:xfrm>
            <a:off x="10035111" y="4483418"/>
            <a:ext cx="85725" cy="85725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4" name="Oval 33"/>
          <p:cNvSpPr/>
          <p:nvPr/>
        </p:nvSpPr>
        <p:spPr>
          <a:xfrm>
            <a:off x="6977607" y="4071938"/>
            <a:ext cx="85725" cy="85725"/>
          </a:xfrm>
          <a:prstGeom prst="ellipse">
            <a:avLst/>
          </a:prstGeom>
          <a:noFill/>
          <a:ln w="19050">
            <a:solidFill>
              <a:schemeClr val="accent3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35" name="Connector 34"/>
          <p:cNvCxnSpPr/>
          <p:nvPr/>
        </p:nvCxnSpPr>
        <p:spPr>
          <a:xfrm>
            <a:off x="7477179" y="4800600"/>
            <a:ext cx="1511591" cy="0"/>
          </a:xfrm>
          <a:prstGeom prst="line">
            <a:avLst/>
          </a:prstGeom>
          <a:ln w="22225">
            <a:solidFill>
              <a:schemeClr val="accent1"/>
            </a:solidFill>
          </a:ln>
        </p:spPr>
      </p:cxnSp>
      <p:cxnSp>
        <p:nvCxnSpPr>
          <p:cNvPr id="36" name="Connector 35"/>
          <p:cNvCxnSpPr/>
          <p:nvPr/>
        </p:nvCxnSpPr>
        <p:spPr>
          <a:xfrm>
            <a:off x="8988770" y="4800600"/>
            <a:ext cx="411480" cy="411480"/>
          </a:xfrm>
          <a:prstGeom prst="line">
            <a:avLst/>
          </a:prstGeom>
          <a:ln w="22225">
            <a:solidFill>
              <a:schemeClr val="accent1"/>
            </a:solidFill>
          </a:ln>
        </p:spPr>
      </p:cxnSp>
      <p:cxnSp>
        <p:nvCxnSpPr>
          <p:cNvPr id="37" name="Connector 36"/>
          <p:cNvCxnSpPr/>
          <p:nvPr/>
        </p:nvCxnSpPr>
        <p:spPr>
          <a:xfrm>
            <a:off x="9400250" y="5212080"/>
            <a:ext cx="1410447" cy="0"/>
          </a:xfrm>
          <a:prstGeom prst="line">
            <a:avLst/>
          </a:prstGeom>
          <a:ln w="22225">
            <a:solidFill>
              <a:schemeClr val="accent1"/>
            </a:solidFill>
          </a:ln>
        </p:spPr>
      </p:cxnSp>
      <p:sp>
        <p:nvSpPr>
          <p:cNvPr id="38" name="Oval 37"/>
          <p:cNvSpPr/>
          <p:nvPr/>
        </p:nvSpPr>
        <p:spPr>
          <a:xfrm>
            <a:off x="10767835" y="5169218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9" name="Oval 38"/>
          <p:cNvSpPr/>
          <p:nvPr/>
        </p:nvSpPr>
        <p:spPr>
          <a:xfrm>
            <a:off x="7434317" y="4757738"/>
            <a:ext cx="85725" cy="85725"/>
          </a:xfrm>
          <a:prstGeom prst="ellipse">
            <a:avLst/>
          </a:prstGeom>
          <a:noFill/>
          <a:ln w="19050">
            <a:solidFill>
              <a:schemeClr val="accent1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40" name="Connector 39"/>
          <p:cNvCxnSpPr/>
          <p:nvPr/>
        </p:nvCxnSpPr>
        <p:spPr>
          <a:xfrm>
            <a:off x="6918115" y="5486400"/>
            <a:ext cx="1476099" cy="0"/>
          </a:xfrm>
          <a:prstGeom prst="line">
            <a:avLst/>
          </a:prstGeom>
          <a:ln w="22225">
            <a:solidFill>
              <a:schemeClr val="accent2"/>
            </a:solidFill>
          </a:ln>
        </p:spPr>
      </p:cxnSp>
      <p:cxnSp>
        <p:nvCxnSpPr>
          <p:cNvPr id="41" name="Connector 40"/>
          <p:cNvCxnSpPr/>
          <p:nvPr/>
        </p:nvCxnSpPr>
        <p:spPr>
          <a:xfrm flipV="1">
            <a:off x="8394214" y="5074920"/>
            <a:ext cx="411480" cy="411480"/>
          </a:xfrm>
          <a:prstGeom prst="line">
            <a:avLst/>
          </a:prstGeom>
          <a:ln w="22225">
            <a:solidFill>
              <a:schemeClr val="accent2"/>
            </a:solidFill>
          </a:ln>
        </p:spPr>
      </p:cxnSp>
      <p:cxnSp>
        <p:nvCxnSpPr>
          <p:cNvPr id="42" name="Connector 41"/>
          <p:cNvCxnSpPr/>
          <p:nvPr/>
        </p:nvCxnSpPr>
        <p:spPr>
          <a:xfrm>
            <a:off x="8805694" y="5074920"/>
            <a:ext cx="2344930" cy="0"/>
          </a:xfrm>
          <a:prstGeom prst="line">
            <a:avLst/>
          </a:prstGeom>
          <a:ln w="22225">
            <a:solidFill>
              <a:schemeClr val="accent2"/>
            </a:solidFill>
          </a:ln>
        </p:spPr>
      </p:cxnSp>
      <p:sp>
        <p:nvSpPr>
          <p:cNvPr id="43" name="Oval 42"/>
          <p:cNvSpPr/>
          <p:nvPr/>
        </p:nvSpPr>
        <p:spPr>
          <a:xfrm>
            <a:off x="11107762" y="5032058"/>
            <a:ext cx="85725" cy="85725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4" name="Oval 43"/>
          <p:cNvSpPr/>
          <p:nvPr/>
        </p:nvSpPr>
        <p:spPr>
          <a:xfrm>
            <a:off x="6875252" y="5443538"/>
            <a:ext cx="85725" cy="85725"/>
          </a:xfrm>
          <a:prstGeom prst="ellipse">
            <a:avLst/>
          </a:prstGeom>
          <a:noFill/>
          <a:ln w="19050">
            <a:solidFill>
              <a:schemeClr val="accent2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45" name="Connector 44"/>
          <p:cNvCxnSpPr/>
          <p:nvPr/>
        </p:nvCxnSpPr>
        <p:spPr>
          <a:xfrm>
            <a:off x="8227012" y="6172200"/>
            <a:ext cx="826354" cy="0"/>
          </a:xfrm>
          <a:prstGeom prst="line">
            <a:avLst/>
          </a:prstGeom>
          <a:ln w="22225">
            <a:solidFill>
              <a:schemeClr val="accent3"/>
            </a:solidFill>
          </a:ln>
        </p:spPr>
      </p:cxnSp>
      <p:cxnSp>
        <p:nvCxnSpPr>
          <p:cNvPr id="46" name="Connector 45"/>
          <p:cNvCxnSpPr/>
          <p:nvPr/>
        </p:nvCxnSpPr>
        <p:spPr>
          <a:xfrm>
            <a:off x="9053366" y="6172200"/>
            <a:ext cx="411480" cy="411480"/>
          </a:xfrm>
          <a:prstGeom prst="line">
            <a:avLst/>
          </a:prstGeom>
          <a:ln w="22225">
            <a:solidFill>
              <a:schemeClr val="accent3"/>
            </a:solidFill>
          </a:ln>
        </p:spPr>
      </p:cxnSp>
      <p:cxnSp>
        <p:nvCxnSpPr>
          <p:cNvPr id="47" name="Connector 46"/>
          <p:cNvCxnSpPr/>
          <p:nvPr/>
        </p:nvCxnSpPr>
        <p:spPr>
          <a:xfrm>
            <a:off x="9464846" y="6583680"/>
            <a:ext cx="668888" cy="0"/>
          </a:xfrm>
          <a:prstGeom prst="line">
            <a:avLst/>
          </a:prstGeom>
          <a:ln w="22225">
            <a:solidFill>
              <a:schemeClr val="accent3"/>
            </a:solidFill>
          </a:ln>
        </p:spPr>
      </p:cxnSp>
      <p:sp>
        <p:nvSpPr>
          <p:cNvPr id="48" name="Oval 47"/>
          <p:cNvSpPr/>
          <p:nvPr/>
        </p:nvSpPr>
        <p:spPr>
          <a:xfrm>
            <a:off x="10090872" y="6540818"/>
            <a:ext cx="85725" cy="85725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9" name="Oval 48"/>
          <p:cNvSpPr/>
          <p:nvPr/>
        </p:nvSpPr>
        <p:spPr>
          <a:xfrm>
            <a:off x="8184150" y="6129338"/>
            <a:ext cx="85725" cy="85725"/>
          </a:xfrm>
          <a:prstGeom prst="ellipse">
            <a:avLst/>
          </a:prstGeom>
          <a:noFill/>
          <a:ln w="19050">
            <a:solidFill>
              <a:schemeClr val="accent3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0" name="Rounded Rectangle 49"/>
          <p:cNvSpPr/>
          <p:nvPr/>
        </p:nvSpPr>
        <p:spPr>
          <a:xfrm>
            <a:off x="8735568" y="2715768"/>
            <a:ext cx="1426464" cy="1426464"/>
          </a:xfrm>
          <a:prstGeom prst="roundRect">
            <a:avLst>
              <a:gd name="adj" fmla="val 12000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1" name="Rounded Rectangle 50"/>
          <p:cNvSpPr/>
          <p:nvPr/>
        </p:nvSpPr>
        <p:spPr>
          <a:xfrm>
            <a:off x="9020861" y="3001061"/>
            <a:ext cx="855878" cy="855878"/>
          </a:xfrm>
          <a:prstGeom prst="roundRect">
            <a:avLst>
              <a:gd name="adj" fmla="val 13333"/>
            </a:avLst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2" name="Rectangle 51"/>
          <p:cNvSpPr/>
          <p:nvPr/>
        </p:nvSpPr>
        <p:spPr>
          <a:xfrm>
            <a:off x="9020861" y="2582418"/>
            <a:ext cx="38100" cy="1333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3" name="Rectangle 52"/>
          <p:cNvSpPr/>
          <p:nvPr/>
        </p:nvSpPr>
        <p:spPr>
          <a:xfrm>
            <a:off x="9020861" y="4142232"/>
            <a:ext cx="38100" cy="1333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4" name="Rectangle 53"/>
          <p:cNvSpPr/>
          <p:nvPr/>
        </p:nvSpPr>
        <p:spPr>
          <a:xfrm>
            <a:off x="9306154" y="2582418"/>
            <a:ext cx="38100" cy="1333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5" name="Rectangle 54"/>
          <p:cNvSpPr/>
          <p:nvPr/>
        </p:nvSpPr>
        <p:spPr>
          <a:xfrm>
            <a:off x="9306154" y="4142232"/>
            <a:ext cx="38100" cy="1333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6" name="Rectangle 55"/>
          <p:cNvSpPr/>
          <p:nvPr/>
        </p:nvSpPr>
        <p:spPr>
          <a:xfrm>
            <a:off x="9591446" y="2582418"/>
            <a:ext cx="38100" cy="1333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7" name="Rectangle 56"/>
          <p:cNvSpPr/>
          <p:nvPr/>
        </p:nvSpPr>
        <p:spPr>
          <a:xfrm>
            <a:off x="9591446" y="4142232"/>
            <a:ext cx="38100" cy="1333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8" name="Rectangle 57"/>
          <p:cNvSpPr/>
          <p:nvPr/>
        </p:nvSpPr>
        <p:spPr>
          <a:xfrm>
            <a:off x="9876739" y="2582418"/>
            <a:ext cx="38100" cy="1333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9" name="Rectangle 58"/>
          <p:cNvSpPr/>
          <p:nvPr/>
        </p:nvSpPr>
        <p:spPr>
          <a:xfrm>
            <a:off x="9876739" y="4142232"/>
            <a:ext cx="38100" cy="1333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0" name="TextBox 59"/>
          <p:cNvSpPr txBox="1"/>
          <p:nvPr/>
        </p:nvSpPr>
        <p:spPr>
          <a:xfrm>
            <a:off x="685800" y="5124450"/>
            <a:ext cx="5410200" cy="2476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0" i="0">
                <a:solidFill>
                  <a:schemeClr val="tx1"/>
                </a:solidFill>
                <a:latin typeface="+mn-lt"/>
              </a:rPr>
              <a:t>Aarav Sharma · Diya Patel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685800" y="5410200"/>
            <a:ext cx="5410200" cy="2476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0" i="0">
                <a:solidFill>
                  <a:schemeClr val="tx1"/>
                </a:solidFill>
                <a:latin typeface="+mn-lt"/>
              </a:rPr>
              <a:t>Dept. of Environmental Engineering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714500"/>
            <a:ext cx="5334000" cy="209550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6000" b="1" i="0">
                <a:solidFill>
                  <a:schemeClr val="tx1"/>
                </a:solidFill>
                <a:latin typeface="+mj-lt"/>
              </a:rPr>
              <a:t>Thank you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905250"/>
            <a:ext cx="5334000" cy="7620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Questions and suggestions are welcome.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rphiq college-159">
  <a:themeElements>
    <a:clrScheme name="Morphiq college-159">
      <a:dk1>
        <a:srgbClr val="2A1020"/>
      </a:dk1>
      <a:lt1>
        <a:srgbClr val="FFF7FA"/>
      </a:lt1>
      <a:dk2>
        <a:srgbClr val="6E5260"/>
      </a:dk2>
      <a:lt2>
        <a:srgbClr val="F9E3EC"/>
      </a:lt2>
      <a:accent1>
        <a:srgbClr val="A4135A"/>
      </a:accent1>
      <a:accent2>
        <a:srgbClr val="F48C06"/>
      </a:accent2>
      <a:accent3>
        <a:srgbClr val="3A0CA3"/>
      </a:accent3>
      <a:accent4>
        <a:srgbClr val="2A9D8F"/>
      </a:accent4>
      <a:accent5>
        <a:srgbClr val="EFCEDD"/>
      </a:accent5>
      <a:accent6>
        <a:srgbClr val="DDD2D7"/>
      </a:accent6>
      <a:hlink>
        <a:srgbClr val="A4135A"/>
      </a:hlink>
      <a:folHlink>
        <a:srgbClr val="F48C06"/>
      </a:folHlink>
    </a:clrScheme>
    <a:fontScheme name="Morphiq college-159">
      <a:majorFont>
        <a:latin typeface="Chivo"/>
        <a:ea typeface=""/>
        <a:cs typeface=""/>
      </a:majorFont>
      <a:minorFont>
        <a:latin typeface="Chiv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Air Quality Monitoring Network</dc:title>
  <dc:subject/>
  <dc:creator>Morphiq</dc:creator>
  <cp:keywords/>
  <dc:description>Editable Morphiq template. Theme colours and fonts: Design &gt; Variants. Charts: right-click &gt; Edit Data.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