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Max drift (mm)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Plain</c:v>
                </c:pt>
                <c:pt idx="1">
                  <c:v>Bands</c:v>
                </c:pt>
                <c:pt idx="2">
                  <c:v>Bands+ties</c:v>
                </c:pt>
                <c:pt idx="3">
                  <c:v>Proposed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19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EARTHQUAKE-RESISTANT LOW-COST HOUSING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559040" y="4114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87680" y="1122636"/>
            <a:ext cx="1024093" cy="23063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78230" y="12559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249680" y="12559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5330" y="1503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6780" y="1503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78230" y="1503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249680" y="15036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06780" y="1751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249680" y="17512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6780" y="19989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78230" y="19989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5330" y="2246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78230" y="2246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3880" y="2494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5330" y="2494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8230" y="2741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3880" y="29895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35330" y="29895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8230" y="29895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249680" y="29895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549873" y="2122882"/>
            <a:ext cx="1259248" cy="130611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797523" y="2256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968973" y="2256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797523" y="2503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968973" y="2503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968973" y="2751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140423" y="2751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483323" y="2751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626073" y="29991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797523" y="29991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483323" y="29991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847220" y="1915595"/>
            <a:ext cx="1633879" cy="151340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266320" y="20489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437770" y="20489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09220" y="20489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780670" y="20489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952120" y="20489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094870" y="22965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952120" y="22965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23570" y="22965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2923420" y="25442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437770" y="25442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952120" y="25442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2923420" y="27918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094870" y="27918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266320" y="27918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437770" y="27918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09220" y="27918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23570" y="279189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923420" y="30395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094870" y="30395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437770" y="30395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609220" y="30395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780670" y="303954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4519200" y="850033"/>
            <a:ext cx="1555084" cy="257896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938300" y="9833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5109750" y="9833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5452650" y="9833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5624100" y="9833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595400" y="12310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281200" y="12310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595400" y="14786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766850" y="14786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109750" y="14786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452650" y="14786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795550" y="14786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595400" y="17263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109750" y="17263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281200" y="17263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595400" y="19739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109750" y="19739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624100" y="19739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595400" y="22216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766850" y="22216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624100" y="22216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5795550" y="22216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766850" y="24692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109750" y="24692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281200" y="24692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5624100" y="24692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766850" y="27169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109750" y="27169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281200" y="27169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5795550" y="27169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4766850" y="29645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5109750" y="29645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5452650" y="29645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6112384" y="1118976"/>
            <a:ext cx="1152272" cy="231002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6188584" y="1252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6360034" y="1252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6874384" y="1252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7045834" y="1252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6360034" y="1499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6531484" y="1499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6874384" y="1499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7045834" y="1499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6360034" y="17476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6702934" y="17476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6874384" y="17476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7045834" y="17476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6188584" y="19952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6360034" y="19952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6531484" y="19952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6188584" y="22429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6360034" y="22429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6531484" y="22429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6702934" y="22429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6874384" y="22429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7045834" y="22429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6360034" y="24905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6702934" y="24905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6188584" y="2738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6360034" y="2738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6531484" y="2738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6702934" y="2738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7045834" y="2738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6531484" y="29858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6702934" y="29858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6874384" y="29858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7045834" y="29858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7302756" y="1791289"/>
            <a:ext cx="1226479" cy="163771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7378956" y="19246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7893306" y="19246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7378956" y="21722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7721856" y="21722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7378956" y="24199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7893306" y="24199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8064756" y="24199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7378956" y="26675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7721856" y="26675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8064756" y="26675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7893306" y="29152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8567335" y="1867302"/>
            <a:ext cx="1188383" cy="156169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8643535" y="20006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8814985" y="20006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9329335" y="20006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8814985" y="22483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9157885" y="22483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9329335" y="22483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9500785" y="22483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8643535" y="24959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8814985" y="24959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8986435" y="24959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9329335" y="24959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8643535" y="27436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8814985" y="27436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9329335" y="27436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9500785" y="274360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9157885" y="29912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9329335" y="29912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9500785" y="299125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9793819" y="1318250"/>
            <a:ext cx="1709952" cy="2110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9870019" y="145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0041469" y="145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0555819" y="145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0898719" y="14516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9870019" y="169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0041469" y="169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0212919" y="169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10555819" y="169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0727269" y="16992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10212919" y="19469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10384369" y="19469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10555819" y="19469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11070169" y="19469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9870019" y="21945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10212919" y="21945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10384369" y="21945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10555819" y="21945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1070169" y="21945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9870019" y="244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10384369" y="244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0727269" y="244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0898719" y="244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1241619" y="24422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9870019" y="2689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0212919" y="2689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0727269" y="2689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0898719" y="2689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11241619" y="26898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0041469" y="293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0212919" y="293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0384369" y="293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0727269" y="293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070169" y="29375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TextBox 191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Aarav Sharma · Diya Patel   ·   Prof. R. K. Mehta   ·   Civil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>
                <a:solidFill>
                  <a:schemeClr val="tx1"/>
                </a:solidFill>
                <a:latin typeface="+mj-lt"/>
              </a:rPr>
              <a:t>Earthquake-Resistant Low-Cost Housing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Design study for rural homes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264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Safe rural house design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56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4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rural families and masons we surveyed still rely on paper or spreadsheets for safe rural house design.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17830" indent="-417830">
              <a:lnSpc>
                <a:spcPct val="120000"/>
              </a:lnSpc>
              <a:spcAft>
                <a:spcPts val="1292"/>
              </a:spcAft>
              <a:buClr>
                <a:schemeClr val="accent1"/>
              </a:buClr>
              <a:buFont typeface="Arial"/>
              <a:buChar char="▸"/>
            </a:pPr>
            <a:r>
              <a:rPr sz="2350" b="0" i="0">
                <a:solidFill>
                  <a:schemeClr val="tx1"/>
                </a:solidFill>
                <a:latin typeface="+mn-lt"/>
              </a:rPr>
              <a:t>Safe rural house design matters to rural families and masons every day</a:t>
            </a:r>
          </a:p>
          <a:p>
            <a:pPr marL="417830" indent="-417830">
              <a:lnSpc>
                <a:spcPct val="120000"/>
              </a:lnSpc>
              <a:spcAft>
                <a:spcPts val="1292"/>
              </a:spcAft>
              <a:buClr>
                <a:schemeClr val="accent1"/>
              </a:buClr>
              <a:buFont typeface="Arial"/>
              <a:buChar char="▸"/>
            </a:pPr>
            <a:r>
              <a:rPr sz="235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17830" indent="-417830">
              <a:lnSpc>
                <a:spcPct val="120000"/>
              </a:lnSpc>
              <a:spcAft>
                <a:spcPts val="1292"/>
              </a:spcAft>
              <a:buClr>
                <a:schemeClr val="accent1"/>
              </a:buClr>
              <a:buFont typeface="Arial"/>
              <a:buChar char="▸"/>
            </a:pPr>
            <a:r>
              <a:rPr sz="235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17830" indent="-417830">
              <a:lnSpc>
                <a:spcPct val="120000"/>
              </a:lnSpc>
              <a:spcAft>
                <a:spcPts val="1292"/>
              </a:spcAft>
              <a:buClr>
                <a:schemeClr val="accent1"/>
              </a:buClr>
              <a:buFont typeface="Arial"/>
              <a:buChar char="▸"/>
            </a:pPr>
            <a:r>
              <a:rPr sz="2350" b="0" i="0">
                <a:solidFill>
                  <a:schemeClr val="tx1"/>
                </a:solidFill>
                <a:latin typeface="+mn-lt"/>
              </a:rPr>
              <a:t>This project builds earthquake-resistant low-cost housing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Automate the core steps of safe rural house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rural families and masons a simple, mobile-friendly interface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85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earthquake-resistant low-cost housing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STAAD.Pro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Structural analysis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81388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748088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48088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8088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AutoCAD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8088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Drawings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0775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67475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Shake table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Model testing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20162" y="1939290"/>
            <a:ext cx="2509838" cy="3810000"/>
          </a:xfrm>
          <a:prstGeom prst="roundRect">
            <a:avLst>
              <a:gd name="adj" fmla="val 83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186862" y="220599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86862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6862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Local materials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6862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Brick and bamboo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762000" y="2076450"/>
            <a:ext cx="21907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95600" y="2076450"/>
            <a:ext cx="21907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194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29200" y="2076450"/>
            <a:ext cx="21907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530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62800" y="2076450"/>
            <a:ext cx="21907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866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296400" y="2076450"/>
            <a:ext cx="21907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202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68%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drift than a plain wall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Earthquake-Resistant Low-Cost Housing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rural families and masons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▸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Aarav Sharma · Diya Patel   ·   Dept. of Civil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7">
  <a:themeElements>
    <a:clrScheme name="Morphiq college-167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college-167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Earthquake-Resistant Low-Cost Housing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